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FB6EF"/>
    <a:srgbClr val="683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58" autoAdjust="0"/>
  </p:normalViewPr>
  <p:slideViewPr>
    <p:cSldViewPr snapToGrid="0">
      <p:cViewPr varScale="1">
        <p:scale>
          <a:sx n="108" d="100"/>
          <a:sy n="108" d="100"/>
        </p:scale>
        <p:origin x="170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u="none" strike="noStrike" dirty="0">
                <a:solidFill>
                  <a:srgbClr val="000000"/>
                </a:solidFill>
                <a:effectLst/>
                <a:latin typeface="Arial" panose="020B0604020202020204" pitchFamily="34" charset="0"/>
              </a:rPr>
              <a:t>Hello everyone. My name is Mahmud Elahi Akhter. Today I will be presenting our work to you. Does transliteration help multilingual language modeling? </a:t>
            </a:r>
            <a:endParaRPr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1473cd4855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1473cd4855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spcBef>
                <a:spcPts val="0"/>
              </a:spcBef>
              <a:spcAft>
                <a:spcPts val="0"/>
              </a:spcAft>
              <a:buNone/>
            </a:pPr>
            <a:r>
              <a:rPr lang="en-US" sz="1200" b="0" i="0" u="none" strike="noStrike" dirty="0">
                <a:solidFill>
                  <a:srgbClr val="000000"/>
                </a:solidFill>
                <a:effectLst/>
                <a:latin typeface="Arial" panose="020B0604020202020204" pitchFamily="34" charset="0"/>
              </a:rPr>
              <a:t>We have seen impressive advances in many NLP tasks in recent times. These advances have been primarily led by the availability of large representative corpora and improvement in the architecture of large language models. For instance, we have seen the popularity of </a:t>
            </a:r>
            <a:r>
              <a:rPr lang="en-US" sz="1200" b="0" i="0" u="none" strike="noStrike" dirty="0" err="1">
                <a:solidFill>
                  <a:srgbClr val="000000"/>
                </a:solidFill>
                <a:effectLst/>
                <a:latin typeface="Arial" panose="020B0604020202020204" pitchFamily="34" charset="0"/>
              </a:rPr>
              <a:t>ChatGPT</a:t>
            </a:r>
            <a:r>
              <a:rPr lang="en-US" sz="1200" b="0" i="0" u="none" strike="noStrike" dirty="0">
                <a:solidFill>
                  <a:srgbClr val="000000"/>
                </a:solidFill>
                <a:effectLst/>
                <a:latin typeface="Arial" panose="020B0604020202020204" pitchFamily="34" charset="0"/>
              </a:rPr>
              <a:t> in the last few months and how its impact is being felt almost everywhere. </a:t>
            </a:r>
            <a:br>
              <a:rPr lang="en-US" sz="1200" b="0" dirty="0">
                <a:effectLst/>
              </a:rPr>
            </a:br>
            <a:endParaRPr lang="en-US" sz="1200" b="0" dirty="0">
              <a:effectLst/>
            </a:endParaRPr>
          </a:p>
          <a:p>
            <a:pPr marL="158750" indent="0" algn="l" rtl="0">
              <a:spcBef>
                <a:spcPts val="0"/>
              </a:spcBef>
              <a:spcAft>
                <a:spcPts val="0"/>
              </a:spcAft>
              <a:buNone/>
            </a:pPr>
            <a:r>
              <a:rPr lang="en-US" sz="1200" b="0" i="0" u="none" strike="noStrike" dirty="0">
                <a:solidFill>
                  <a:srgbClr val="000000"/>
                </a:solidFill>
                <a:effectLst/>
                <a:latin typeface="Arial" panose="020B0604020202020204" pitchFamily="34" charset="0"/>
              </a:rPr>
              <a:t>While improving model architectures, training methods, regularization techniques, etc., can help advance the state of NLP in general, when it comes to low resource languages, these advances are not as prominent. Even though multilingual language models have proved some form of improvements, there are still two major open problems when it comes to low resource language modeling. </a:t>
            </a:r>
            <a:endParaRPr lang="en-US" sz="1200" b="0" dirty="0">
              <a:effectLst/>
            </a:endParaRPr>
          </a:p>
          <a:p>
            <a:pPr marL="158750" indent="0" algn="l" rtl="0">
              <a:spcBef>
                <a:spcPts val="0"/>
              </a:spcBef>
              <a:spcAft>
                <a:spcPts val="0"/>
              </a:spcAft>
              <a:buNone/>
            </a:pPr>
            <a:br>
              <a:rPr lang="en-US" sz="1200" b="0" dirty="0">
                <a:effectLst/>
              </a:rPr>
            </a:br>
            <a:r>
              <a:rPr lang="en-US" sz="1200" b="0" i="0" u="none" strike="noStrike" dirty="0">
                <a:solidFill>
                  <a:srgbClr val="000000"/>
                </a:solidFill>
                <a:effectLst/>
                <a:latin typeface="Arial" panose="020B0604020202020204" pitchFamily="34" charset="0"/>
              </a:rPr>
              <a:t>These are, the resource disparity between low resource languages and high resource languages. For instance, this disparity leads to lack of large pre training corpus.</a:t>
            </a:r>
          </a:p>
          <a:p>
            <a:pPr marL="158750" indent="0" algn="l" rtl="0">
              <a:spcBef>
                <a:spcPts val="0"/>
              </a:spcBef>
              <a:spcAft>
                <a:spcPts val="0"/>
              </a:spcAft>
              <a:buNone/>
            </a:pPr>
            <a:endParaRPr lang="en-US" sz="1200" b="0" i="0" u="none" strike="noStrike" dirty="0">
              <a:solidFill>
                <a:srgbClr val="000000"/>
              </a:solidFill>
              <a:effectLst/>
              <a:latin typeface="Arial"/>
            </a:endParaRPr>
          </a:p>
          <a:p>
            <a:pPr marL="158750" indent="0" algn="l" rtl="0">
              <a:spcBef>
                <a:spcPts val="0"/>
              </a:spcBef>
              <a:spcAft>
                <a:spcPts val="0"/>
              </a:spcAft>
              <a:buNone/>
            </a:pPr>
            <a:r>
              <a:rPr lang="en-US" sz="1200" b="0" i="0" u="none" strike="noStrike" dirty="0">
                <a:solidFill>
                  <a:srgbClr val="000000"/>
                </a:solidFill>
                <a:effectLst/>
                <a:latin typeface="Arial" panose="020B0604020202020204" pitchFamily="34" charset="0"/>
              </a:rPr>
              <a:t>We can see here from Joshi et al, the disparity of data availability between low resource and high resource languages. Here the size and color of a circle represent the number of languages and speakers respectively in each category. </a:t>
            </a:r>
            <a:r>
              <a:rPr lang="en-US" sz="1200" b="0" i="0" u="none" strike="noStrike" dirty="0" err="1">
                <a:solidFill>
                  <a:srgbClr val="000000"/>
                </a:solidFill>
                <a:effectLst/>
                <a:latin typeface="Arial" panose="020B0604020202020204" pitchFamily="34" charset="0"/>
              </a:rPr>
              <a:t>Colours</a:t>
            </a:r>
            <a:r>
              <a:rPr lang="en-US" sz="1200" b="0" i="0" u="none" strike="noStrike" dirty="0">
                <a:solidFill>
                  <a:srgbClr val="000000"/>
                </a:solidFill>
                <a:effectLst/>
                <a:latin typeface="Arial" panose="020B0604020202020204" pitchFamily="34" charset="0"/>
              </a:rPr>
              <a:t> (VIBGYOR) represent the total speaker population size from low (violet) to high (red). </a:t>
            </a:r>
            <a:endParaRPr lang="en-US" sz="1200" b="0" dirty="0">
              <a:effectLst/>
            </a:endParaRPr>
          </a:p>
          <a:p>
            <a:pPr marL="158750" indent="0" algn="l" rtl="0">
              <a:spcBef>
                <a:spcPts val="0"/>
              </a:spcBef>
              <a:spcAft>
                <a:spcPts val="0"/>
              </a:spcAft>
              <a:buNone/>
            </a:pPr>
            <a:br>
              <a:rPr lang="en-US" sz="1200" b="0" dirty="0">
                <a:effectLst/>
              </a:rPr>
            </a:br>
            <a:r>
              <a:rPr lang="en-US" sz="1200" b="0" i="0" u="none" strike="noStrike" dirty="0">
                <a:solidFill>
                  <a:srgbClr val="000000"/>
                </a:solidFill>
                <a:effectLst/>
                <a:latin typeface="Arial" panose="020B0604020202020204" pitchFamily="34" charset="0"/>
              </a:rPr>
              <a:t>On the other hand, we also lack the diversity and inclusivity of low resource language tasks. Which leads to lack of diverse evaluation datasets in low resource language modeling. This is harder to solve compared to collecting pre-training corpus as this requires more curation. Nevertheless, we can do something about lack of pretraining corpus. </a:t>
            </a:r>
            <a:endParaRPr lang="en-US" sz="1200" b="0" dirty="0">
              <a:effectLst/>
            </a:endParaRPr>
          </a:p>
          <a:p>
            <a:pPr marL="158750" indent="0" algn="l">
              <a:buNone/>
            </a:pPr>
            <a:br>
              <a:rPr lang="en-US" sz="1200" dirty="0"/>
            </a:br>
            <a:endParaRPr 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c93ea3c2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c93ea3c2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Additionally, there are further obstacles for low resource languages. Many low resource languages use non-Latin writing scripts. As a result they have poor lexical overlap with high resource languages. So it becomes difficult to share knowledge from high resource languages to low resource languages. Also when it comes to tokenization, low resource languages also suffer from an increased number of unknown tokens. For example, we can see the script diversity of south </a:t>
            </a:r>
            <a:r>
              <a:rPr lang="en-US" sz="1800" b="0" i="0" u="none" strike="noStrike" dirty="0" err="1">
                <a:solidFill>
                  <a:srgbClr val="000000"/>
                </a:solidFill>
                <a:effectLst/>
                <a:latin typeface="Arial" panose="020B0604020202020204" pitchFamily="34" charset="0"/>
              </a:rPr>
              <a:t>asia</a:t>
            </a:r>
            <a:r>
              <a:rPr lang="en-US" sz="1800" b="0" i="0" u="none" strike="noStrike" dirty="0">
                <a:solidFill>
                  <a:srgbClr val="000000"/>
                </a:solidFill>
                <a:effectLst/>
                <a:latin typeface="Arial" panose="020B0604020202020204" pitchFamily="34" charset="0"/>
              </a:rPr>
              <a:t>. Even though all evolved from Brahmi scripts.</a:t>
            </a:r>
          </a:p>
          <a:p>
            <a:pPr marL="158750" indent="0" algn="just"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Nevertheless, there are two workarounds of solving these issues. These are grapheme to phoneme methods and transliteration methods. In this work, we have explored the transliteration method for the languages in the Indo Aryan and Dravidian language families.</a:t>
            </a:r>
            <a:endParaRPr lang="en-US"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1473cd4855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1473cd4855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So let's see the potential benefits of transliteration. First of all transliteration collapses multiple scripts into a single script. For example, we can see the word </a:t>
            </a:r>
            <a:r>
              <a:rPr lang="en-US" sz="1800" b="0" i="0" u="none" strike="noStrike" dirty="0" err="1">
                <a:solidFill>
                  <a:srgbClr val="000000"/>
                </a:solidFill>
                <a:effectLst/>
                <a:latin typeface="Arial" panose="020B0604020202020204" pitchFamily="34" charset="0"/>
              </a:rPr>
              <a:t>india</a:t>
            </a:r>
            <a:r>
              <a:rPr lang="en-US" sz="1800" b="0" i="0" u="none" strike="noStrike" dirty="0">
                <a:solidFill>
                  <a:srgbClr val="000000"/>
                </a:solidFill>
                <a:effectLst/>
                <a:latin typeface="Arial" panose="020B0604020202020204" pitchFamily="34" charset="0"/>
              </a:rPr>
              <a:t> in 9 different scripts which map to the single script </a:t>
            </a:r>
            <a:r>
              <a:rPr lang="en-US" sz="1800" b="0" i="0" u="none" strike="noStrike" dirty="0" err="1">
                <a:solidFill>
                  <a:srgbClr val="000000"/>
                </a:solidFill>
                <a:effectLst/>
                <a:latin typeface="Arial" panose="020B0604020202020204" pitchFamily="34" charset="0"/>
              </a:rPr>
              <a:t>bharata</a:t>
            </a:r>
            <a:r>
              <a:rPr lang="en-US" sz="1800" b="0" i="0" u="none" strike="noStrike" dirty="0">
                <a:solidFill>
                  <a:srgbClr val="000000"/>
                </a:solidFill>
                <a:effectLst/>
                <a:latin typeface="Arial" panose="020B0604020202020204" pitchFamily="34" charset="0"/>
              </a:rPr>
              <a:t>. </a:t>
            </a:r>
            <a:endParaRPr lang="en-US" b="0" dirty="0">
              <a:effectLst/>
            </a:endParaRPr>
          </a:p>
          <a:p>
            <a:pPr marL="158750" indent="0" algn="just"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Transliteration also improves lexical overlap. We can see this from another example. The word peace has the same </a:t>
            </a:r>
            <a:r>
              <a:rPr lang="en-US" sz="1800" b="0" i="0" u="none" strike="noStrike" dirty="0" err="1">
                <a:solidFill>
                  <a:srgbClr val="000000"/>
                </a:solidFill>
                <a:effectLst/>
                <a:latin typeface="Arial" panose="020B0604020202020204" pitchFamily="34" charset="0"/>
              </a:rPr>
              <a:t>latin</a:t>
            </a:r>
            <a:r>
              <a:rPr lang="en-US" sz="1800" b="0" i="0" u="none" strike="noStrike" dirty="0">
                <a:solidFill>
                  <a:srgbClr val="000000"/>
                </a:solidFill>
                <a:effectLst/>
                <a:latin typeface="Arial" panose="020B0604020202020204" pitchFamily="34" charset="0"/>
              </a:rPr>
              <a:t> representation for 9 different languages. This has a further positive impact. That is this in practice reduces the number of tokens per word.</a:t>
            </a:r>
            <a:endParaRPr lang="en-US" b="0" dirty="0">
              <a:effectLst/>
            </a:endParaRPr>
          </a:p>
          <a:p>
            <a:pPr marL="158750" indent="0" algn="just"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So transliteration seems to work wonders. However, we know there’s no free lunch. Therefore, we wanted to see if transliteration indeed improved the performance of multilingual language models. </a:t>
            </a:r>
            <a:endParaRPr lang="en-US" b="0" dirty="0">
              <a:effectLst/>
            </a:endParaRPr>
          </a:p>
          <a:p>
            <a:pPr marL="158750" indent="0" algn="just"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If it did, then whether it was statistically significant or not. And finally, whether the transliteration models learned better representation. </a:t>
            </a:r>
            <a:endParaRPr lang="en-US" b="0" dirty="0">
              <a:effectLst/>
            </a:endParaRPr>
          </a:p>
          <a:p>
            <a:pPr marL="158750" indent="0" algn="just"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From now on, we will refer to the transliteration model as </a:t>
            </a:r>
            <a:r>
              <a:rPr lang="en-US" sz="1800" b="0" i="0" u="none" strike="noStrike" dirty="0" err="1">
                <a:solidFill>
                  <a:srgbClr val="000000"/>
                </a:solidFill>
                <a:effectLst/>
                <a:latin typeface="Arial" panose="020B0604020202020204" pitchFamily="34" charset="0"/>
              </a:rPr>
              <a:t>uni</a:t>
            </a:r>
            <a:r>
              <a:rPr lang="en-US" sz="1800" b="0" i="0" u="none" strike="noStrike" dirty="0">
                <a:solidFill>
                  <a:srgbClr val="000000"/>
                </a:solidFill>
                <a:effectLst/>
                <a:latin typeface="Arial" panose="020B0604020202020204" pitchFamily="34" charset="0"/>
              </a:rPr>
              <a:t>-script and the control model as multi-script. </a:t>
            </a:r>
            <a:endParaRPr lang="en-US" b="0" dirty="0">
              <a:effectLst/>
            </a:endParaRPr>
          </a:p>
          <a:p>
            <a:pPr marL="158750" indent="0">
              <a:buNone/>
            </a:pPr>
            <a:br>
              <a:rPr lang="en-US" dirty="0"/>
            </a:b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1473cd4855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1473cd4855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From results we can see that transliteration indeed reduces the number of tokens and improves tokenization quality. This is more prominent for low resource languages. For instance, if we are to see the average number of tokens per word, low resource languages have a much lower fertility score for the </a:t>
            </a:r>
            <a:r>
              <a:rPr lang="en-US" sz="1800" b="0" i="0" u="none" strike="noStrike" dirty="0" err="1">
                <a:solidFill>
                  <a:srgbClr val="000000"/>
                </a:solidFill>
                <a:effectLst/>
                <a:latin typeface="Arial" panose="020B0604020202020204" pitchFamily="34" charset="0"/>
              </a:rPr>
              <a:t>uni</a:t>
            </a:r>
            <a:r>
              <a:rPr lang="en-US" sz="1800" b="0" i="0" u="none" strike="noStrike" dirty="0">
                <a:solidFill>
                  <a:srgbClr val="000000"/>
                </a:solidFill>
                <a:effectLst/>
                <a:latin typeface="Arial" panose="020B0604020202020204" pitchFamily="34" charset="0"/>
              </a:rPr>
              <a:t>-script model compared to the multi-script model. </a:t>
            </a:r>
            <a:endParaRPr lang="en-US" b="0" dirty="0">
              <a:effectLst/>
            </a:endParaRPr>
          </a:p>
          <a:p>
            <a:pPr marL="158750" indent="0" algn="just"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We can see a similar result for the ratio of words unbroken by the tokenizer. </a:t>
            </a:r>
            <a:endParaRPr lang="en-US" b="0" dirty="0">
              <a:effectLst/>
            </a:endParaRPr>
          </a:p>
          <a:p>
            <a:pPr marL="158750" indent="0">
              <a:buNone/>
            </a:pPr>
            <a:br>
              <a:rPr lang="en-US" dirty="0"/>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1473cd4855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1473cd4855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In performance analysis of </a:t>
            </a:r>
            <a:r>
              <a:rPr lang="en-US" sz="1800" b="0" i="0" u="none" strike="noStrike" dirty="0" err="1">
                <a:solidFill>
                  <a:srgbClr val="000000"/>
                </a:solidFill>
                <a:effectLst/>
                <a:latin typeface="Arial" panose="020B0604020202020204" pitchFamily="34" charset="0"/>
              </a:rPr>
              <a:t>uni</a:t>
            </a:r>
            <a:r>
              <a:rPr lang="en-US" sz="1800" b="0" i="0" u="none" strike="noStrike" dirty="0">
                <a:solidFill>
                  <a:srgbClr val="000000"/>
                </a:solidFill>
                <a:effectLst/>
                <a:latin typeface="Arial" panose="020B0604020202020204" pitchFamily="34" charset="0"/>
              </a:rPr>
              <a:t>-script and multi-script models we see that low resource languages have much better results for </a:t>
            </a:r>
            <a:r>
              <a:rPr lang="en-US" sz="1800" b="0" i="0" u="none" strike="noStrike" dirty="0" err="1">
                <a:solidFill>
                  <a:srgbClr val="000000"/>
                </a:solidFill>
                <a:effectLst/>
                <a:latin typeface="Arial" panose="020B0604020202020204" pitchFamily="34" charset="0"/>
              </a:rPr>
              <a:t>uni</a:t>
            </a:r>
            <a:r>
              <a:rPr lang="en-US" sz="1800" b="0" i="0" u="none" strike="noStrike" dirty="0">
                <a:solidFill>
                  <a:srgbClr val="000000"/>
                </a:solidFill>
                <a:effectLst/>
                <a:latin typeface="Arial" panose="020B0604020202020204" pitchFamily="34" charset="0"/>
              </a:rPr>
              <a:t>-script models compared to multi-script models. On the other hand, transliteration does not hurt the performance of models as evident from some of the NER results shown in orange. Statistically, both models perform similarly for this task and languages. </a:t>
            </a:r>
          </a:p>
          <a:p>
            <a:pPr marL="158750" indent="0" algn="just"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158750" indent="0" algn="just" rtl="0">
              <a:spcBef>
                <a:spcPts val="0"/>
              </a:spcBef>
              <a:spcAft>
                <a:spcPts val="0"/>
              </a:spcAft>
              <a:buNone/>
            </a:pPr>
            <a:r>
              <a:rPr lang="en-US" sz="1800" b="0" i="0" u="none" strike="noStrike" dirty="0">
                <a:solidFill>
                  <a:srgbClr val="000000"/>
                </a:solidFill>
                <a:effectLst/>
                <a:latin typeface="Arial" panose="020B0604020202020204" pitchFamily="34" charset="0"/>
              </a:rPr>
              <a:t>For example, in NER, the performance improvement of Punjabi and Gujarati, two low resource languages, for </a:t>
            </a:r>
            <a:r>
              <a:rPr lang="en-US" sz="1800" b="0" i="0" u="none" strike="noStrike" dirty="0" err="1">
                <a:solidFill>
                  <a:srgbClr val="000000"/>
                </a:solidFill>
                <a:effectLst/>
                <a:latin typeface="Arial" panose="020B0604020202020204" pitchFamily="34" charset="0"/>
              </a:rPr>
              <a:t>remBERT</a:t>
            </a:r>
            <a:r>
              <a:rPr lang="en-US" sz="1800" b="0" i="0" u="none" strike="noStrike" dirty="0">
                <a:solidFill>
                  <a:srgbClr val="000000"/>
                </a:solidFill>
                <a:effectLst/>
                <a:latin typeface="Arial" panose="020B0604020202020204" pitchFamily="34" charset="0"/>
              </a:rPr>
              <a:t> is 12.44 and 10.31 respectively. We can see similar trends for the ALBERT model also with </a:t>
            </a:r>
            <a:r>
              <a:rPr lang="en-US" sz="1800" b="0" i="0" u="none" strike="noStrike" dirty="0" err="1">
                <a:solidFill>
                  <a:srgbClr val="000000"/>
                </a:solidFill>
                <a:effectLst/>
                <a:latin typeface="Arial" panose="020B0604020202020204" pitchFamily="34" charset="0"/>
              </a:rPr>
              <a:t>Punjani</a:t>
            </a:r>
            <a:r>
              <a:rPr lang="en-US" sz="1800" b="0" i="0" u="none" strike="noStrike" dirty="0">
                <a:solidFill>
                  <a:srgbClr val="000000"/>
                </a:solidFill>
                <a:effectLst/>
                <a:latin typeface="Arial" panose="020B0604020202020204" pitchFamily="34" charset="0"/>
              </a:rPr>
              <a:t> having an improvement of 8.73 and Gujarati improving 13.61 points. </a:t>
            </a:r>
            <a:endParaRPr lang="en-US" b="0" dirty="0">
              <a:effectLst/>
            </a:endParaRPr>
          </a:p>
          <a:p>
            <a:pPr marL="158750" indent="0">
              <a:buNone/>
            </a:pPr>
            <a:br>
              <a:rPr lang="en-US"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1473cd4855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1473cd4855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1473cd4855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1473cd4855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000000"/>
                </a:solidFill>
                <a:effectLst/>
                <a:latin typeface="Arial" panose="020B0604020202020204" pitchFamily="34" charset="0"/>
              </a:rPr>
              <a:t>Finally, we show the results of whether the </a:t>
            </a:r>
            <a:r>
              <a:rPr lang="en-US" sz="1100" b="0" i="0" u="none" strike="noStrike" dirty="0" err="1">
                <a:solidFill>
                  <a:srgbClr val="000000"/>
                </a:solidFill>
                <a:effectLst/>
                <a:latin typeface="Arial" panose="020B0604020202020204" pitchFamily="34" charset="0"/>
              </a:rPr>
              <a:t>uni</a:t>
            </a:r>
            <a:r>
              <a:rPr lang="en-US" sz="1100" b="0" i="0" u="none" strike="noStrike" dirty="0">
                <a:solidFill>
                  <a:srgbClr val="000000"/>
                </a:solidFill>
                <a:effectLst/>
                <a:latin typeface="Arial" panose="020B0604020202020204" pitchFamily="34" charset="0"/>
              </a:rPr>
              <a:t>-script model learned better representation compared to the multi-script model. Here, we used the FLORES-101 dataset to get 100 parallel sentences. We then calculated the layer wise average central kernel alignment score between language pairs. Here the main idea is, the lines stay somewhat constant if the embeddings of different languages do not diverge much over the layers. </a:t>
            </a:r>
          </a:p>
          <a:p>
            <a:pPr marL="0" lvl="0" indent="0" algn="l" rtl="0">
              <a:spcBef>
                <a:spcPts val="0"/>
              </a:spcBef>
              <a:spcAft>
                <a:spcPts val="0"/>
              </a:spcAft>
              <a:buNone/>
            </a:pPr>
            <a:endParaRPr lang="en-US" sz="11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1100" b="0" i="0" u="none" strike="noStrike" dirty="0">
                <a:solidFill>
                  <a:srgbClr val="000000"/>
                </a:solidFill>
                <a:effectLst/>
                <a:latin typeface="Arial" panose="020B0604020202020204" pitchFamily="34" charset="0"/>
              </a:rPr>
              <a:t>We can see that this holds true for </a:t>
            </a:r>
            <a:r>
              <a:rPr lang="en-US" sz="1100" b="0" i="0" u="none" strike="noStrike" dirty="0" err="1">
                <a:solidFill>
                  <a:srgbClr val="000000"/>
                </a:solidFill>
                <a:effectLst/>
                <a:latin typeface="Arial" panose="020B0604020202020204" pitchFamily="34" charset="0"/>
              </a:rPr>
              <a:t>uni</a:t>
            </a:r>
            <a:r>
              <a:rPr lang="en-US" sz="1100" b="0" i="0" u="none" strike="noStrike" dirty="0">
                <a:solidFill>
                  <a:srgbClr val="000000"/>
                </a:solidFill>
                <a:effectLst/>
                <a:latin typeface="Arial" panose="020B0604020202020204" pitchFamily="34" charset="0"/>
              </a:rPr>
              <a:t>-script models. They start dipping from the 11th layer. However, they stay at a reasonably good value throughout the layers. Whereas, multi-script models have very high fluctuations.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473cd4855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473cd4855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Thank you so much for listening to our talk. We hope that you find our work useful. </a:t>
            </a:r>
            <a:r>
              <a:rPr lang="en-US" sz="1800" b="0" i="0" u="none" strike="noStrike">
                <a:solidFill>
                  <a:srgbClr val="000000"/>
                </a:solidFill>
                <a:effectLst/>
                <a:latin typeface="Arial" panose="020B0604020202020204" pitchFamily="34" charset="0"/>
              </a:rPr>
              <a:t>For more details please check our paper.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697" y="665193"/>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200" dirty="0"/>
              <a:t>Does Transliteration Help Multilingual Language Modeling?</a:t>
            </a:r>
            <a:endParaRPr sz="3200" dirty="0"/>
          </a:p>
          <a:p>
            <a:pPr marL="0" lvl="0" indent="0" algn="ctr" rtl="0">
              <a:lnSpc>
                <a:spcPct val="115000"/>
              </a:lnSpc>
              <a:spcBef>
                <a:spcPts val="0"/>
              </a:spcBef>
              <a:spcAft>
                <a:spcPts val="1200"/>
              </a:spcAft>
              <a:buNone/>
            </a:pPr>
            <a:r>
              <a:rPr lang="en" sz="1800" b="0" dirty="0">
                <a:solidFill>
                  <a:schemeClr val="accent1"/>
                </a:solidFill>
                <a:latin typeface="Lato"/>
                <a:ea typeface="Lato"/>
                <a:cs typeface="Lato"/>
                <a:sym typeface="Lato"/>
              </a:rPr>
              <a:t>Ibraheem Muhammad Moosa, Mahmud Elahi Akhter, Ashfia Binte Habib</a:t>
            </a:r>
            <a:endParaRPr sz="4700" dirty="0"/>
          </a:p>
        </p:txBody>
      </p:sp>
      <p:sp>
        <p:nvSpPr>
          <p:cNvPr id="55" name="Google Shape;55;p13"/>
          <p:cNvSpPr txBox="1">
            <a:spLocks noGrp="1"/>
          </p:cNvSpPr>
          <p:nvPr>
            <p:ph type="subTitle" idx="1"/>
          </p:nvPr>
        </p:nvSpPr>
        <p:spPr>
          <a:xfrm>
            <a:off x="311697" y="2673060"/>
            <a:ext cx="8520600" cy="7926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r>
              <a:rPr lang="en" sz="1600" dirty="0"/>
              <a:t>EACL 2023 Paper ID: 433</a:t>
            </a:r>
            <a:endParaRPr sz="1600" dirty="0"/>
          </a:p>
          <a:p>
            <a:pPr marL="0" lvl="0" indent="0" algn="ctr" rtl="0">
              <a:spcBef>
                <a:spcPts val="1200"/>
              </a:spcBef>
              <a:spcAft>
                <a:spcPts val="0"/>
              </a:spcAft>
              <a:buNone/>
            </a:pPr>
            <a:endParaRPr sz="1600" dirty="0"/>
          </a:p>
        </p:txBody>
      </p:sp>
      <p:pic>
        <p:nvPicPr>
          <p:cNvPr id="56" name="Google Shape;56;p13"/>
          <p:cNvPicPr preferRelativeResize="0"/>
          <p:nvPr/>
        </p:nvPicPr>
        <p:blipFill>
          <a:blip r:embed="rId3">
            <a:alphaModFix/>
          </a:blip>
          <a:stretch>
            <a:fillRect/>
          </a:stretch>
        </p:blipFill>
        <p:spPr>
          <a:xfrm>
            <a:off x="7965642" y="75891"/>
            <a:ext cx="1019279" cy="1178604"/>
          </a:xfrm>
          <a:prstGeom prst="rect">
            <a:avLst/>
          </a:prstGeom>
          <a:noFill/>
          <a:ln>
            <a:noFill/>
          </a:ln>
        </p:spPr>
      </p:pic>
      <p:pic>
        <p:nvPicPr>
          <p:cNvPr id="57" name="Google Shape;57;p13"/>
          <p:cNvPicPr preferRelativeResize="0"/>
          <p:nvPr/>
        </p:nvPicPr>
        <p:blipFill>
          <a:blip r:embed="rId4">
            <a:alphaModFix/>
          </a:blip>
          <a:stretch>
            <a:fillRect/>
          </a:stretch>
        </p:blipFill>
        <p:spPr>
          <a:xfrm>
            <a:off x="159073" y="268893"/>
            <a:ext cx="2309675" cy="792600"/>
          </a:xfrm>
          <a:prstGeom prst="rect">
            <a:avLst/>
          </a:prstGeom>
          <a:noFill/>
          <a:ln>
            <a:noFill/>
          </a:ln>
        </p:spPr>
      </p:pic>
      <p:pic>
        <p:nvPicPr>
          <p:cNvPr id="59" name="Google Shape;59;p13"/>
          <p:cNvPicPr preferRelativeResize="0"/>
          <p:nvPr/>
        </p:nvPicPr>
        <p:blipFill rotWithShape="1">
          <a:blip r:embed="rId5">
            <a:alphaModFix/>
          </a:blip>
          <a:srcRect l="40367" t="37071" r="40365" b="46652"/>
          <a:stretch/>
        </p:blipFill>
        <p:spPr>
          <a:xfrm>
            <a:off x="3911697" y="3353628"/>
            <a:ext cx="1320600" cy="1487400"/>
          </a:xfrm>
          <a:prstGeom prst="ellipse">
            <a:avLst/>
          </a:prstGeom>
          <a:noFill/>
          <a:ln>
            <a:noFill/>
          </a:ln>
        </p:spPr>
      </p:pic>
      <p:pic>
        <p:nvPicPr>
          <p:cNvPr id="60" name="Google Shape;60;p13"/>
          <p:cNvPicPr preferRelativeResize="0"/>
          <p:nvPr/>
        </p:nvPicPr>
        <p:blipFill>
          <a:blip r:embed="rId6">
            <a:alphaModFix/>
          </a:blip>
          <a:stretch>
            <a:fillRect/>
          </a:stretch>
        </p:blipFill>
        <p:spPr>
          <a:xfrm>
            <a:off x="1883481" y="3368311"/>
            <a:ext cx="1485600" cy="1450800"/>
          </a:xfrm>
          <a:prstGeom prst="ellipse">
            <a:avLst/>
          </a:prstGeom>
          <a:noFill/>
          <a:ln>
            <a:noFill/>
          </a:ln>
        </p:spPr>
      </p:pic>
      <p:pic>
        <p:nvPicPr>
          <p:cNvPr id="61" name="Google Shape;61;p13"/>
          <p:cNvPicPr preferRelativeResize="0"/>
          <p:nvPr/>
        </p:nvPicPr>
        <p:blipFill>
          <a:blip r:embed="rId7">
            <a:alphaModFix/>
          </a:blip>
          <a:stretch>
            <a:fillRect/>
          </a:stretch>
        </p:blipFill>
        <p:spPr>
          <a:xfrm>
            <a:off x="5774913" y="3371928"/>
            <a:ext cx="1128300" cy="145080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995"/>
    </mc:Choice>
    <mc:Fallback xmlns="">
      <p:transition spd="slow" advTm="199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9D485EDA-C75C-3A55-B48C-DB9DBA896F76}"/>
              </a:ext>
            </a:extLst>
          </p:cNvPr>
          <p:cNvGrpSpPr/>
          <p:nvPr/>
        </p:nvGrpSpPr>
        <p:grpSpPr>
          <a:xfrm>
            <a:off x="5391980" y="296042"/>
            <a:ext cx="3552850" cy="2509649"/>
            <a:chOff x="5333070" y="558199"/>
            <a:chExt cx="3552850" cy="2509649"/>
          </a:xfrm>
        </p:grpSpPr>
        <p:pic>
          <p:nvPicPr>
            <p:cNvPr id="68" name="Google Shape;68;p14"/>
            <p:cNvPicPr preferRelativeResize="0"/>
            <p:nvPr/>
          </p:nvPicPr>
          <p:blipFill>
            <a:blip r:embed="rId4">
              <a:alphaModFix/>
            </a:blip>
            <a:stretch>
              <a:fillRect/>
            </a:stretch>
          </p:blipFill>
          <p:spPr>
            <a:xfrm>
              <a:off x="5333070" y="558199"/>
              <a:ext cx="3552850" cy="2308349"/>
            </a:xfrm>
            <a:prstGeom prst="rect">
              <a:avLst/>
            </a:prstGeom>
            <a:noFill/>
            <a:ln>
              <a:noFill/>
            </a:ln>
          </p:spPr>
        </p:pic>
        <p:sp>
          <p:nvSpPr>
            <p:cNvPr id="70" name="Google Shape;70;p14"/>
            <p:cNvSpPr/>
            <p:nvPr/>
          </p:nvSpPr>
          <p:spPr>
            <a:xfrm>
              <a:off x="5934510" y="2866548"/>
              <a:ext cx="2811300" cy="201300"/>
            </a:xfrm>
            <a:prstGeom prst="roundRect">
              <a:avLst>
                <a:gd name="adj" fmla="val 50000"/>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Language resource distribution</a:t>
              </a:r>
              <a:r>
                <a:rPr lang="en-US" baseline="30000" dirty="0">
                  <a:solidFill>
                    <a:schemeClr val="bg1"/>
                  </a:solidFill>
                </a:rPr>
                <a:t>1</a:t>
              </a:r>
              <a:r>
                <a:rPr lang="en-US" dirty="0">
                  <a:solidFill>
                    <a:schemeClr val="bg1"/>
                  </a:solidFill>
                </a:rPr>
                <a:t>. </a:t>
              </a:r>
            </a:p>
          </p:txBody>
        </p:sp>
      </p:grpSp>
      <p:sp>
        <p:nvSpPr>
          <p:cNvPr id="67" name="Google Shape;67;p14"/>
          <p:cNvSpPr txBox="1">
            <a:spLocks noGrp="1"/>
          </p:cNvSpPr>
          <p:nvPr>
            <p:ph type="title"/>
          </p:nvPr>
        </p:nvSpPr>
        <p:spPr>
          <a:xfrm>
            <a:off x="311700" y="296042"/>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t>Motivation &amp; Background</a:t>
            </a:r>
            <a:endParaRPr sz="2400" dirty="0"/>
          </a:p>
        </p:txBody>
      </p:sp>
      <p:grpSp>
        <p:nvGrpSpPr>
          <p:cNvPr id="3" name="Group 2">
            <a:extLst>
              <a:ext uri="{FF2B5EF4-FFF2-40B4-BE49-F238E27FC236}">
                <a16:creationId xmlns:a16="http://schemas.microsoft.com/office/drawing/2014/main" id="{0F35BC35-8D08-0B09-ED8B-AF6DA41D8E91}"/>
              </a:ext>
            </a:extLst>
          </p:cNvPr>
          <p:cNvGrpSpPr/>
          <p:nvPr/>
        </p:nvGrpSpPr>
        <p:grpSpPr>
          <a:xfrm>
            <a:off x="71555" y="2241646"/>
            <a:ext cx="5794401" cy="2317600"/>
            <a:chOff x="79714" y="2209767"/>
            <a:chExt cx="5794401" cy="2317600"/>
          </a:xfrm>
        </p:grpSpPr>
        <p:pic>
          <p:nvPicPr>
            <p:cNvPr id="66" name="Google Shape;66;p14"/>
            <p:cNvPicPr preferRelativeResize="0"/>
            <p:nvPr/>
          </p:nvPicPr>
          <p:blipFill>
            <a:blip r:embed="rId5">
              <a:alphaModFix/>
            </a:blip>
            <a:stretch>
              <a:fillRect/>
            </a:stretch>
          </p:blipFill>
          <p:spPr>
            <a:xfrm>
              <a:off x="79714" y="2209767"/>
              <a:ext cx="5794401" cy="2116300"/>
            </a:xfrm>
            <a:prstGeom prst="rect">
              <a:avLst/>
            </a:prstGeom>
            <a:noFill/>
            <a:ln>
              <a:noFill/>
            </a:ln>
          </p:spPr>
        </p:pic>
        <p:sp>
          <p:nvSpPr>
            <p:cNvPr id="69" name="Google Shape;69;p14"/>
            <p:cNvSpPr/>
            <p:nvPr/>
          </p:nvSpPr>
          <p:spPr>
            <a:xfrm>
              <a:off x="1065830" y="4326067"/>
              <a:ext cx="3518400" cy="201300"/>
            </a:xfrm>
            <a:prstGeom prst="roundRect">
              <a:avLst>
                <a:gd name="adj" fmla="val 50000"/>
              </a:avLst>
            </a:prstGeom>
            <a:solidFill>
              <a:srgbClr val="7030A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Diversity and inclusivity disparity</a:t>
              </a:r>
              <a:r>
                <a:rPr lang="en" baseline="30000" dirty="0">
                  <a:solidFill>
                    <a:schemeClr val="bg1"/>
                  </a:solidFill>
                </a:rPr>
                <a:t>2</a:t>
              </a:r>
              <a:endParaRPr baseline="30000" dirty="0">
                <a:solidFill>
                  <a:schemeClr val="bg1"/>
                </a:solidFill>
              </a:endParaRPr>
            </a:p>
          </p:txBody>
        </p:sp>
      </p:grpSp>
      <p:sp>
        <p:nvSpPr>
          <p:cNvPr id="71" name="Google Shape;71;p14"/>
          <p:cNvSpPr txBox="1"/>
          <p:nvPr/>
        </p:nvSpPr>
        <p:spPr>
          <a:xfrm>
            <a:off x="258080" y="994928"/>
            <a:ext cx="5133900" cy="1477297"/>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 b="1" dirty="0"/>
              <a:t>Open Problems</a:t>
            </a:r>
          </a:p>
          <a:p>
            <a:pPr marL="457200" lvl="0" indent="-317500" algn="l" rtl="0">
              <a:spcBef>
                <a:spcPts val="0"/>
              </a:spcBef>
              <a:spcAft>
                <a:spcPts val="0"/>
              </a:spcAft>
              <a:buSzPts val="1400"/>
              <a:buFont typeface="Courier New" panose="02070309020205020404" pitchFamily="49" charset="0"/>
              <a:buChar char="o"/>
            </a:pPr>
            <a:r>
              <a:rPr lang="en" dirty="0"/>
              <a:t>Resource disparity between Low Resource Languages and High Resource Languages </a:t>
            </a:r>
          </a:p>
          <a:p>
            <a:pPr marL="457200" lvl="0" indent="-317500" algn="l" rtl="0">
              <a:spcBef>
                <a:spcPts val="0"/>
              </a:spcBef>
              <a:spcAft>
                <a:spcPts val="0"/>
              </a:spcAft>
              <a:buSzPts val="1400"/>
              <a:buFont typeface="Courier New" panose="02070309020205020404" pitchFamily="49" charset="0"/>
              <a:buChar char="o"/>
            </a:pPr>
            <a:r>
              <a:rPr lang="en" dirty="0">
                <a:solidFill>
                  <a:schemeClr val="dk1"/>
                </a:solidFill>
              </a:rPr>
              <a:t>Diversity and Inclusivity </a:t>
            </a:r>
            <a:r>
              <a:rPr lang="en-US" dirty="0">
                <a:solidFill>
                  <a:schemeClr val="dk1"/>
                </a:solidFill>
              </a:rPr>
              <a:t>of Low Resource Language tasks</a:t>
            </a:r>
            <a:endParaRPr dirty="0"/>
          </a:p>
          <a:p>
            <a:pPr marL="0" lvl="0" indent="0" algn="l" rtl="0">
              <a:spcBef>
                <a:spcPts val="0"/>
              </a:spcBef>
              <a:spcAft>
                <a:spcPts val="0"/>
              </a:spcAft>
              <a:buNone/>
            </a:pPr>
            <a:endParaRPr dirty="0"/>
          </a:p>
        </p:txBody>
      </p:sp>
      <p:sp>
        <p:nvSpPr>
          <p:cNvPr id="72" name="Google Shape;72;p14"/>
          <p:cNvSpPr txBox="1"/>
          <p:nvPr/>
        </p:nvSpPr>
        <p:spPr>
          <a:xfrm>
            <a:off x="5646193" y="3232418"/>
            <a:ext cx="3518400" cy="830966"/>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Clr>
                <a:schemeClr val="dk1"/>
              </a:buClr>
              <a:buSzPts val="1400"/>
            </a:pPr>
            <a:r>
              <a:rPr lang="en" b="1" dirty="0">
                <a:solidFill>
                  <a:schemeClr val="dk1"/>
                </a:solidFill>
              </a:rPr>
              <a:t>Issues for Low Resource Languages</a:t>
            </a:r>
          </a:p>
          <a:p>
            <a:pPr marL="457200" lvl="0" indent="-317500" algn="l" rtl="0">
              <a:spcBef>
                <a:spcPts val="0"/>
              </a:spcBef>
              <a:spcAft>
                <a:spcPts val="0"/>
              </a:spcAft>
              <a:buClr>
                <a:schemeClr val="dk1"/>
              </a:buClr>
              <a:buSzPts val="1400"/>
              <a:buFont typeface="Courier New" panose="02070309020205020404" pitchFamily="49" charset="0"/>
              <a:buChar char="o"/>
            </a:pPr>
            <a:r>
              <a:rPr lang="en" dirty="0">
                <a:solidFill>
                  <a:schemeClr val="dk1"/>
                </a:solidFill>
              </a:rPr>
              <a:t>Lack of large pretraining corpus</a:t>
            </a:r>
            <a:endParaRPr dirty="0">
              <a:solidFill>
                <a:schemeClr val="dk1"/>
              </a:solidFill>
            </a:endParaRPr>
          </a:p>
          <a:p>
            <a:pPr marL="457200" lvl="0" indent="-317500" algn="l" rtl="0">
              <a:spcBef>
                <a:spcPts val="0"/>
              </a:spcBef>
              <a:spcAft>
                <a:spcPts val="0"/>
              </a:spcAft>
              <a:buClr>
                <a:schemeClr val="dk1"/>
              </a:buClr>
              <a:buSzPts val="1400"/>
              <a:buFont typeface="Courier New" panose="02070309020205020404" pitchFamily="49" charset="0"/>
              <a:buChar char="o"/>
            </a:pPr>
            <a:r>
              <a:rPr lang="en" dirty="0">
                <a:solidFill>
                  <a:schemeClr val="dk1"/>
                </a:solidFill>
              </a:rPr>
              <a:t>Lack of diverse evaluation dataset </a:t>
            </a:r>
            <a:endParaRPr dirty="0"/>
          </a:p>
        </p:txBody>
      </p:sp>
      <p:sp>
        <p:nvSpPr>
          <p:cNvPr id="4" name="TextBox 3">
            <a:extLst>
              <a:ext uri="{FF2B5EF4-FFF2-40B4-BE49-F238E27FC236}">
                <a16:creationId xmlns:a16="http://schemas.microsoft.com/office/drawing/2014/main" id="{DED92F02-07B9-E415-1136-AC8F69142CD5}"/>
              </a:ext>
            </a:extLst>
          </p:cNvPr>
          <p:cNvSpPr txBox="1"/>
          <p:nvPr/>
        </p:nvSpPr>
        <p:spPr>
          <a:xfrm>
            <a:off x="71555" y="4784673"/>
            <a:ext cx="6081132" cy="307777"/>
          </a:xfrm>
          <a:prstGeom prst="rect">
            <a:avLst/>
          </a:prstGeom>
          <a:noFill/>
        </p:spPr>
        <p:txBody>
          <a:bodyPr wrap="square" rtlCol="0">
            <a:spAutoFit/>
          </a:bodyPr>
          <a:lstStyle/>
          <a:p>
            <a:pPr marL="228600" indent="-228600">
              <a:buAutoNum type="arabicPeriod"/>
            </a:pPr>
            <a:r>
              <a:rPr lang="en-US" sz="700" dirty="0"/>
              <a:t>The State and Fate of Linguistic Diversity and Inclusion in the NLP World, Joshi et al. (2020)</a:t>
            </a:r>
          </a:p>
          <a:p>
            <a:pPr marL="228600" indent="-228600">
              <a:buAutoNum type="arabicPeriod"/>
            </a:pPr>
            <a:r>
              <a:rPr lang="en-US" sz="700" dirty="0"/>
              <a:t>Challenges in using NLP for low-resource languages and how </a:t>
            </a:r>
            <a:r>
              <a:rPr lang="en-US" sz="700" dirty="0" err="1"/>
              <a:t>NeuralSpace</a:t>
            </a:r>
            <a:r>
              <a:rPr lang="en-US" sz="700" dirty="0"/>
              <a:t> solves them, Felix </a:t>
            </a:r>
            <a:r>
              <a:rPr lang="en-US" sz="700" dirty="0" err="1"/>
              <a:t>Laumann</a:t>
            </a:r>
            <a:r>
              <a:rPr lang="en-US" sz="700" dirty="0"/>
              <a:t> (2022)</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801"/>
    </mc:Choice>
    <mc:Fallback xmlns="">
      <p:transition spd="slow" advTm="7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xEl>
                                              <p:pRg st="1" end="1"/>
                                            </p:txEl>
                                          </p:spTgt>
                                        </p:tgtEl>
                                        <p:attrNameLst>
                                          <p:attrName>style.visibility</p:attrName>
                                        </p:attrNameLst>
                                      </p:cBhvr>
                                      <p:to>
                                        <p:strVal val="visible"/>
                                      </p:to>
                                    </p:set>
                                    <p:animEffect transition="in" filter="fade">
                                      <p:cBhvr>
                                        <p:cTn id="17" dur="500"/>
                                        <p:tgtEl>
                                          <p:spTgt spid="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
                                            <p:txEl>
                                              <p:pRg st="2" end="2"/>
                                            </p:txEl>
                                          </p:spTgt>
                                        </p:tgtEl>
                                        <p:attrNameLst>
                                          <p:attrName>style.visibility</p:attrName>
                                        </p:attrNameLst>
                                      </p:cBhvr>
                                      <p:to>
                                        <p:strVal val="visible"/>
                                      </p:to>
                                    </p:set>
                                    <p:animEffect transition="in" filter="fade">
                                      <p:cBhvr>
                                        <p:cTn id="27" dur="500"/>
                                        <p:tgtEl>
                                          <p:spTgt spid="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pSp>
        <p:nvGrpSpPr>
          <p:cNvPr id="30" name="Group 29">
            <a:extLst>
              <a:ext uri="{FF2B5EF4-FFF2-40B4-BE49-F238E27FC236}">
                <a16:creationId xmlns:a16="http://schemas.microsoft.com/office/drawing/2014/main" id="{F1858C2F-C414-82CD-5F22-DC5FF84958D9}"/>
              </a:ext>
            </a:extLst>
          </p:cNvPr>
          <p:cNvGrpSpPr/>
          <p:nvPr/>
        </p:nvGrpSpPr>
        <p:grpSpPr>
          <a:xfrm>
            <a:off x="4299876" y="388770"/>
            <a:ext cx="4598144" cy="4365959"/>
            <a:chOff x="4356553" y="227025"/>
            <a:chExt cx="4598144" cy="4365959"/>
          </a:xfrm>
        </p:grpSpPr>
        <p:pic>
          <p:nvPicPr>
            <p:cNvPr id="77" name="Google Shape;77;p15"/>
            <p:cNvPicPr preferRelativeResize="0"/>
            <p:nvPr/>
          </p:nvPicPr>
          <p:blipFill rotWithShape="1">
            <a:blip r:embed="rId3">
              <a:alphaModFix/>
            </a:blip>
            <a:srcRect b="8139"/>
            <a:stretch/>
          </p:blipFill>
          <p:spPr>
            <a:xfrm>
              <a:off x="4356553" y="227025"/>
              <a:ext cx="4598144" cy="4196292"/>
            </a:xfrm>
            <a:prstGeom prst="rect">
              <a:avLst/>
            </a:prstGeom>
            <a:noFill/>
            <a:ln>
              <a:noFill/>
            </a:ln>
          </p:spPr>
        </p:pic>
        <p:sp>
          <p:nvSpPr>
            <p:cNvPr id="29" name="Google Shape;70;p14">
              <a:extLst>
                <a:ext uri="{FF2B5EF4-FFF2-40B4-BE49-F238E27FC236}">
                  <a16:creationId xmlns:a16="http://schemas.microsoft.com/office/drawing/2014/main" id="{40FB85E4-E781-9C97-B1EC-3E8644DC91D7}"/>
                </a:ext>
              </a:extLst>
            </p:cNvPr>
            <p:cNvSpPr/>
            <p:nvPr/>
          </p:nvSpPr>
          <p:spPr>
            <a:xfrm>
              <a:off x="5228692" y="4391684"/>
              <a:ext cx="3498996" cy="201300"/>
            </a:xfrm>
            <a:prstGeom prst="roundRect">
              <a:avLst>
                <a:gd name="adj" fmla="val 50000"/>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Script diversity in South Asia</a:t>
              </a:r>
              <a:r>
                <a:rPr lang="en-US" baseline="30000" dirty="0">
                  <a:solidFill>
                    <a:schemeClr val="bg1"/>
                  </a:solidFill>
                </a:rPr>
                <a:t>3</a:t>
              </a:r>
              <a:r>
                <a:rPr lang="en-US" dirty="0">
                  <a:solidFill>
                    <a:schemeClr val="bg1"/>
                  </a:solidFill>
                </a:rPr>
                <a:t>. </a:t>
              </a:r>
            </a:p>
          </p:txBody>
        </p:sp>
      </p:grpSp>
      <p:sp>
        <p:nvSpPr>
          <p:cNvPr id="78" name="Google Shape;78;p15"/>
          <p:cNvSpPr txBox="1">
            <a:spLocks noGrp="1"/>
          </p:cNvSpPr>
          <p:nvPr>
            <p:ph type="body" idx="1"/>
          </p:nvPr>
        </p:nvSpPr>
        <p:spPr>
          <a:xfrm>
            <a:off x="257700" y="1159619"/>
            <a:ext cx="4314300" cy="739469"/>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b="1" dirty="0"/>
              <a:t>Additional obstacles for Low Resource Language</a:t>
            </a:r>
            <a:endParaRPr b="1" dirty="0"/>
          </a:p>
        </p:txBody>
      </p:sp>
      <p:sp>
        <p:nvSpPr>
          <p:cNvPr id="79" name="Google Shape;79;p15"/>
          <p:cNvSpPr txBox="1">
            <a:spLocks noGrp="1"/>
          </p:cNvSpPr>
          <p:nvPr>
            <p:ph type="body" idx="1"/>
          </p:nvPr>
        </p:nvSpPr>
        <p:spPr>
          <a:xfrm>
            <a:off x="294870" y="2898851"/>
            <a:ext cx="3902224" cy="448634"/>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b="1" dirty="0"/>
              <a:t>Proposed Solution</a:t>
            </a:r>
            <a:endParaRPr lang="en-US" dirty="0"/>
          </a:p>
        </p:txBody>
      </p:sp>
      <p:sp>
        <p:nvSpPr>
          <p:cNvPr id="2" name="Google Shape;67;p14">
            <a:extLst>
              <a:ext uri="{FF2B5EF4-FFF2-40B4-BE49-F238E27FC236}">
                <a16:creationId xmlns:a16="http://schemas.microsoft.com/office/drawing/2014/main" id="{367F0E91-E073-534C-68A8-33CB63F9A443}"/>
              </a:ext>
            </a:extLst>
          </p:cNvPr>
          <p:cNvSpPr txBox="1">
            <a:spLocks noGrp="1"/>
          </p:cNvSpPr>
          <p:nvPr>
            <p:ph type="title"/>
          </p:nvPr>
        </p:nvSpPr>
        <p:spPr>
          <a:xfrm>
            <a:off x="311700" y="296042"/>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t>Motivation &amp; Background</a:t>
            </a:r>
            <a:endParaRPr sz="2400" dirty="0"/>
          </a:p>
        </p:txBody>
      </p:sp>
      <p:grpSp>
        <p:nvGrpSpPr>
          <p:cNvPr id="28" name="Group 27">
            <a:extLst>
              <a:ext uri="{FF2B5EF4-FFF2-40B4-BE49-F238E27FC236}">
                <a16:creationId xmlns:a16="http://schemas.microsoft.com/office/drawing/2014/main" id="{81C1A2E1-E2C7-39B3-15A6-0EB5101CD7A6}"/>
              </a:ext>
            </a:extLst>
          </p:cNvPr>
          <p:cNvGrpSpPr/>
          <p:nvPr/>
        </p:nvGrpSpPr>
        <p:grpSpPr>
          <a:xfrm>
            <a:off x="348870" y="3806370"/>
            <a:ext cx="1985741" cy="312658"/>
            <a:chOff x="356015" y="4433304"/>
            <a:chExt cx="1985741" cy="312658"/>
          </a:xfrm>
        </p:grpSpPr>
        <p:sp>
          <p:nvSpPr>
            <p:cNvPr id="15" name="TextBox 14">
              <a:extLst>
                <a:ext uri="{FF2B5EF4-FFF2-40B4-BE49-F238E27FC236}">
                  <a16:creationId xmlns:a16="http://schemas.microsoft.com/office/drawing/2014/main" id="{1FD8A0F0-1840-FB12-10FD-1A9004E4BB3B}"/>
                </a:ext>
              </a:extLst>
            </p:cNvPr>
            <p:cNvSpPr txBox="1"/>
            <p:nvPr/>
          </p:nvSpPr>
          <p:spPr>
            <a:xfrm>
              <a:off x="356015" y="4438185"/>
              <a:ext cx="1985741" cy="307777"/>
            </a:xfrm>
            <a:prstGeom prst="rect">
              <a:avLst/>
            </a:prstGeom>
            <a:noFill/>
          </p:spPr>
          <p:txBody>
            <a:bodyPr wrap="square" rtlCol="0">
              <a:spAutoFit/>
            </a:bodyPr>
            <a:lstStyle/>
            <a:p>
              <a:pPr lvl="0" algn="l" rtl="0">
                <a:spcBef>
                  <a:spcPts val="1200"/>
                </a:spcBef>
                <a:spcAft>
                  <a:spcPts val="0"/>
                </a:spcAft>
                <a:buSzPts val="1800"/>
                <a:buFont typeface="Wingdings" panose="05000000000000000000" pitchFamily="2" charset="2"/>
                <a:buChar char="q"/>
              </a:pPr>
              <a:r>
                <a:rPr lang="en-US" dirty="0"/>
                <a:t> Transliteration</a:t>
              </a:r>
            </a:p>
          </p:txBody>
        </p:sp>
        <p:pic>
          <p:nvPicPr>
            <p:cNvPr id="16" name="Graphic 15" descr="Checkmark">
              <a:extLst>
                <a:ext uri="{FF2B5EF4-FFF2-40B4-BE49-F238E27FC236}">
                  <a16:creationId xmlns:a16="http://schemas.microsoft.com/office/drawing/2014/main" id="{CE868822-A79D-F0FB-049E-A6A3641CD6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113" y="4433304"/>
              <a:ext cx="234856" cy="234856"/>
            </a:xfrm>
            <a:prstGeom prst="rect">
              <a:avLst/>
            </a:prstGeom>
          </p:spPr>
        </p:pic>
      </p:grpSp>
      <p:grpSp>
        <p:nvGrpSpPr>
          <p:cNvPr id="27" name="Group 26">
            <a:extLst>
              <a:ext uri="{FF2B5EF4-FFF2-40B4-BE49-F238E27FC236}">
                <a16:creationId xmlns:a16="http://schemas.microsoft.com/office/drawing/2014/main" id="{687839D4-AEBA-0835-D976-823FB386435A}"/>
              </a:ext>
            </a:extLst>
          </p:cNvPr>
          <p:cNvGrpSpPr/>
          <p:nvPr/>
        </p:nvGrpSpPr>
        <p:grpSpPr>
          <a:xfrm>
            <a:off x="348870" y="3410366"/>
            <a:ext cx="4572000" cy="317422"/>
            <a:chOff x="474760" y="3707337"/>
            <a:chExt cx="4572000" cy="317422"/>
          </a:xfrm>
        </p:grpSpPr>
        <p:sp>
          <p:nvSpPr>
            <p:cNvPr id="18" name="TextBox 17">
              <a:extLst>
                <a:ext uri="{FF2B5EF4-FFF2-40B4-BE49-F238E27FC236}">
                  <a16:creationId xmlns:a16="http://schemas.microsoft.com/office/drawing/2014/main" id="{51E86AC4-CD71-A6E8-191A-674B0C29C8B8}"/>
                </a:ext>
              </a:extLst>
            </p:cNvPr>
            <p:cNvSpPr txBox="1"/>
            <p:nvPr/>
          </p:nvSpPr>
          <p:spPr>
            <a:xfrm>
              <a:off x="474760" y="3716982"/>
              <a:ext cx="4572000" cy="307777"/>
            </a:xfrm>
            <a:prstGeom prst="rect">
              <a:avLst/>
            </a:prstGeom>
            <a:noFill/>
          </p:spPr>
          <p:txBody>
            <a:bodyPr wrap="square">
              <a:spAutoFit/>
            </a:bodyPr>
            <a:lstStyle/>
            <a:p>
              <a:pPr lvl="0" algn="l" rtl="0">
                <a:spcBef>
                  <a:spcPts val="1200"/>
                </a:spcBef>
                <a:spcAft>
                  <a:spcPts val="0"/>
                </a:spcAft>
                <a:buSzPts val="1800"/>
                <a:buFont typeface="Wingdings" panose="05000000000000000000" pitchFamily="2" charset="2"/>
                <a:buChar char="q"/>
              </a:pPr>
              <a:r>
                <a:rPr lang="en-US" dirty="0"/>
                <a:t>Grapheme-to-phoneme (G2P)</a:t>
              </a:r>
            </a:p>
          </p:txBody>
        </p:sp>
        <p:pic>
          <p:nvPicPr>
            <p:cNvPr id="19" name="Graphic 18" descr="Checkmark">
              <a:extLst>
                <a:ext uri="{FF2B5EF4-FFF2-40B4-BE49-F238E27FC236}">
                  <a16:creationId xmlns:a16="http://schemas.microsoft.com/office/drawing/2014/main" id="{DDE78E6D-8E07-27BA-FF7F-CD51986B29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739" y="3707337"/>
              <a:ext cx="234856" cy="234856"/>
            </a:xfrm>
            <a:prstGeom prst="rect">
              <a:avLst/>
            </a:prstGeom>
          </p:spPr>
        </p:pic>
      </p:grpSp>
      <p:grpSp>
        <p:nvGrpSpPr>
          <p:cNvPr id="25" name="Group 24">
            <a:extLst>
              <a:ext uri="{FF2B5EF4-FFF2-40B4-BE49-F238E27FC236}">
                <a16:creationId xmlns:a16="http://schemas.microsoft.com/office/drawing/2014/main" id="{A95BDD1B-C6A5-8AE7-018F-54287F57802C}"/>
              </a:ext>
            </a:extLst>
          </p:cNvPr>
          <p:cNvGrpSpPr/>
          <p:nvPr/>
        </p:nvGrpSpPr>
        <p:grpSpPr>
          <a:xfrm>
            <a:off x="311700" y="1828315"/>
            <a:ext cx="4572000" cy="307777"/>
            <a:chOff x="2235200" y="2598405"/>
            <a:chExt cx="4572000" cy="307777"/>
          </a:xfrm>
        </p:grpSpPr>
        <p:sp>
          <p:nvSpPr>
            <p:cNvPr id="21" name="TextBox 20">
              <a:extLst>
                <a:ext uri="{FF2B5EF4-FFF2-40B4-BE49-F238E27FC236}">
                  <a16:creationId xmlns:a16="http://schemas.microsoft.com/office/drawing/2014/main" id="{83484640-D954-564C-C58F-26593DB19389}"/>
                </a:ext>
              </a:extLst>
            </p:cNvPr>
            <p:cNvSpPr txBox="1"/>
            <p:nvPr/>
          </p:nvSpPr>
          <p:spPr>
            <a:xfrm>
              <a:off x="2235200" y="2598405"/>
              <a:ext cx="4572000" cy="307777"/>
            </a:xfrm>
            <a:prstGeom prst="rect">
              <a:avLst/>
            </a:prstGeom>
            <a:noFill/>
          </p:spPr>
          <p:txBody>
            <a:bodyPr wrap="square">
              <a:spAutoFit/>
            </a:bodyPr>
            <a:lstStyle/>
            <a:p>
              <a:pPr lvl="0" algn="l" rtl="0">
                <a:spcBef>
                  <a:spcPts val="1200"/>
                </a:spcBef>
                <a:spcAft>
                  <a:spcPts val="0"/>
                </a:spcAft>
                <a:buSzPts val="1800"/>
                <a:buFont typeface="Wingdings" panose="05000000000000000000" pitchFamily="2" charset="2"/>
                <a:buChar char="q"/>
              </a:pPr>
              <a:r>
                <a:rPr lang="en-US" dirty="0"/>
                <a:t>Script barrier leads to poor lexical overlap </a:t>
              </a:r>
              <a:r>
                <a:rPr lang="en-US" baseline="30000" dirty="0"/>
                <a:t>1</a:t>
              </a:r>
              <a:endParaRPr lang="en-US" dirty="0"/>
            </a:p>
          </p:txBody>
        </p:sp>
        <p:pic>
          <p:nvPicPr>
            <p:cNvPr id="6" name="Graphic 5" descr="Close">
              <a:extLst>
                <a:ext uri="{FF2B5EF4-FFF2-40B4-BE49-F238E27FC236}">
                  <a16:creationId xmlns:a16="http://schemas.microsoft.com/office/drawing/2014/main" id="{8D90807A-F74D-FB55-5DDB-76DCD57181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0920" y="2610404"/>
              <a:ext cx="229474" cy="229474"/>
            </a:xfrm>
            <a:prstGeom prst="rect">
              <a:avLst/>
            </a:prstGeom>
          </p:spPr>
        </p:pic>
      </p:grpSp>
      <p:grpSp>
        <p:nvGrpSpPr>
          <p:cNvPr id="26" name="Group 25">
            <a:extLst>
              <a:ext uri="{FF2B5EF4-FFF2-40B4-BE49-F238E27FC236}">
                <a16:creationId xmlns:a16="http://schemas.microsoft.com/office/drawing/2014/main" id="{DE236896-A447-F941-B559-9D5DC56D74B4}"/>
              </a:ext>
            </a:extLst>
          </p:cNvPr>
          <p:cNvGrpSpPr/>
          <p:nvPr/>
        </p:nvGrpSpPr>
        <p:grpSpPr>
          <a:xfrm>
            <a:off x="311700" y="2175955"/>
            <a:ext cx="4572000" cy="523220"/>
            <a:chOff x="2341756" y="3099902"/>
            <a:chExt cx="4572000" cy="523220"/>
          </a:xfrm>
        </p:grpSpPr>
        <p:sp>
          <p:nvSpPr>
            <p:cNvPr id="23" name="TextBox 22">
              <a:extLst>
                <a:ext uri="{FF2B5EF4-FFF2-40B4-BE49-F238E27FC236}">
                  <a16:creationId xmlns:a16="http://schemas.microsoft.com/office/drawing/2014/main" id="{28EA938E-E769-9C8C-2A2B-267BCA1D1424}"/>
                </a:ext>
              </a:extLst>
            </p:cNvPr>
            <p:cNvSpPr txBox="1"/>
            <p:nvPr/>
          </p:nvSpPr>
          <p:spPr>
            <a:xfrm>
              <a:off x="2341756" y="3099902"/>
              <a:ext cx="4572000" cy="523220"/>
            </a:xfrm>
            <a:prstGeom prst="rect">
              <a:avLst/>
            </a:prstGeom>
            <a:noFill/>
          </p:spPr>
          <p:txBody>
            <a:bodyPr wrap="square">
              <a:spAutoFit/>
            </a:bodyPr>
            <a:lstStyle/>
            <a:p>
              <a:pPr lvl="0" algn="l" rtl="0">
                <a:spcBef>
                  <a:spcPts val="0"/>
                </a:spcBef>
                <a:spcAft>
                  <a:spcPts val="0"/>
                </a:spcAft>
                <a:buSzPts val="1800"/>
                <a:buFont typeface="Wingdings" panose="05000000000000000000" pitchFamily="2" charset="2"/>
                <a:buChar char="q"/>
              </a:pPr>
              <a:r>
                <a:rPr lang="en-US" dirty="0"/>
                <a:t>Poor Tokenization leads to increase in unknown  </a:t>
              </a:r>
            </a:p>
            <a:p>
              <a:pPr lvl="0" algn="l" rtl="0">
                <a:spcBef>
                  <a:spcPts val="0"/>
                </a:spcBef>
                <a:spcAft>
                  <a:spcPts val="0"/>
                </a:spcAft>
                <a:buSzPts val="1800"/>
              </a:pPr>
              <a:r>
                <a:rPr lang="en-US" dirty="0"/>
                <a:t>    tokens </a:t>
              </a:r>
              <a:r>
                <a:rPr lang="en-US" baseline="30000" dirty="0"/>
                <a:t>2</a:t>
              </a:r>
              <a:r>
                <a:rPr lang="en-US" dirty="0"/>
                <a:t> </a:t>
              </a:r>
            </a:p>
          </p:txBody>
        </p:sp>
        <p:pic>
          <p:nvPicPr>
            <p:cNvPr id="9" name="Graphic 8" descr="Close">
              <a:extLst>
                <a:ext uri="{FF2B5EF4-FFF2-40B4-BE49-F238E27FC236}">
                  <a16:creationId xmlns:a16="http://schemas.microsoft.com/office/drawing/2014/main" id="{1D0ACEF9-8740-B34F-16B8-63F73D0C6E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07662" y="3110390"/>
              <a:ext cx="229474" cy="229474"/>
            </a:xfrm>
            <a:prstGeom prst="rect">
              <a:avLst/>
            </a:prstGeom>
          </p:spPr>
        </p:pic>
      </p:grpSp>
      <p:sp>
        <p:nvSpPr>
          <p:cNvPr id="3" name="TextBox 2">
            <a:extLst>
              <a:ext uri="{FF2B5EF4-FFF2-40B4-BE49-F238E27FC236}">
                <a16:creationId xmlns:a16="http://schemas.microsoft.com/office/drawing/2014/main" id="{4E0EFD35-B750-88C6-8FB6-74EE5D60971B}"/>
              </a:ext>
            </a:extLst>
          </p:cNvPr>
          <p:cNvSpPr txBox="1"/>
          <p:nvPr/>
        </p:nvSpPr>
        <p:spPr>
          <a:xfrm>
            <a:off x="0" y="4688740"/>
            <a:ext cx="6081132" cy="415498"/>
          </a:xfrm>
          <a:prstGeom prst="rect">
            <a:avLst/>
          </a:prstGeom>
          <a:noFill/>
        </p:spPr>
        <p:txBody>
          <a:bodyPr wrap="square" rtlCol="0">
            <a:spAutoFit/>
          </a:bodyPr>
          <a:lstStyle/>
          <a:p>
            <a:pPr marL="228600" indent="-228600">
              <a:buAutoNum type="arabicPeriod"/>
            </a:pPr>
            <a:r>
              <a:rPr lang="en-US" sz="700" dirty="0"/>
              <a:t>Pushing the Limits of Low-Resource Morphological Inflection, </a:t>
            </a:r>
            <a:r>
              <a:rPr lang="en-US" sz="700" dirty="0" err="1"/>
              <a:t>Anastasopoulos</a:t>
            </a:r>
            <a:r>
              <a:rPr lang="en-US" sz="700" dirty="0"/>
              <a:t> and </a:t>
            </a:r>
            <a:r>
              <a:rPr lang="en-US" sz="700" dirty="0" err="1"/>
              <a:t>Neubig</a:t>
            </a:r>
            <a:r>
              <a:rPr lang="en-US" sz="700" dirty="0"/>
              <a:t> (2019): </a:t>
            </a:r>
          </a:p>
          <a:p>
            <a:pPr marL="228600" indent="-228600">
              <a:buFont typeface="Arial"/>
              <a:buAutoNum type="arabicPeriod"/>
            </a:pPr>
            <a:r>
              <a:rPr lang="en-US" sz="700" dirty="0"/>
              <a:t>UNKs Everywhere: Adapting Multilingual Language Models to New Scripts, </a:t>
            </a:r>
            <a:r>
              <a:rPr lang="da-DK" sz="700" dirty="0"/>
              <a:t>Pfeiffer et al.(2021) </a:t>
            </a:r>
            <a:endParaRPr lang="en-US" sz="700" dirty="0"/>
          </a:p>
          <a:p>
            <a:pPr marL="228600" indent="-228600">
              <a:buFont typeface="Arial"/>
              <a:buAutoNum type="arabicPeriod"/>
            </a:pPr>
            <a:r>
              <a:rPr lang="en-US" sz="700" dirty="0"/>
              <a:t>en.wikipedia.org/wiki/</a:t>
            </a:r>
            <a:r>
              <a:rPr lang="en-US" sz="700" dirty="0" err="1"/>
              <a:t>Languages_of_South_Asia</a:t>
            </a:r>
            <a:r>
              <a:rPr lang="en-US" sz="700" dirty="0"/>
              <a:t>#/media/File:States_of_South_Asia.png</a:t>
            </a:r>
          </a:p>
        </p:txBody>
      </p:sp>
    </p:spTree>
  </p:cSld>
  <p:clrMapOvr>
    <a:masterClrMapping/>
  </p:clrMapOvr>
  <mc:AlternateContent xmlns:mc="http://schemas.openxmlformats.org/markup-compatibility/2006" xmlns:p14="http://schemas.microsoft.com/office/powerpoint/2010/main">
    <mc:Choice Requires="p14">
      <p:transition spd="slow" p14:dur="2000" advTm="1625"/>
    </mc:Choice>
    <mc:Fallback xmlns="">
      <p:transition spd="slow" advTm="16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9">
                                            <p:txEl>
                                              <p:pRg st="0" end="0"/>
                                            </p:txEl>
                                          </p:spTgt>
                                        </p:tgtEl>
                                        <p:attrNameLst>
                                          <p:attrName>style.visibility</p:attrName>
                                        </p:attrNameLst>
                                      </p:cBhvr>
                                      <p:to>
                                        <p:strVal val="visible"/>
                                      </p:to>
                                    </p:set>
                                    <p:animEffect transition="in" filter="fade">
                                      <p:cBhvr>
                                        <p:cTn id="16" dur="500"/>
                                        <p:tgtEl>
                                          <p:spTgt spid="7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06" name="Google Shape;106;p16"/>
          <p:cNvSpPr txBox="1"/>
          <p:nvPr/>
        </p:nvSpPr>
        <p:spPr>
          <a:xfrm>
            <a:off x="4431827" y="2892561"/>
            <a:ext cx="4454241" cy="1458831"/>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Font typeface="Wingdings" panose="05000000000000000000" pitchFamily="2" charset="2"/>
              <a:buChar char="Ø"/>
            </a:pPr>
            <a:r>
              <a:rPr lang="en" sz="1200" dirty="0">
                <a:solidFill>
                  <a:schemeClr val="dk1"/>
                </a:solidFill>
              </a:rPr>
              <a:t>Does transliterating input scripts improve performance of multilingual language models?</a:t>
            </a:r>
            <a:endParaRPr sz="1200" dirty="0">
              <a:solidFill>
                <a:schemeClr val="dk1"/>
              </a:solidFill>
            </a:endParaRPr>
          </a:p>
          <a:p>
            <a:pPr marL="457200" lvl="0" indent="-298450" algn="l" rtl="0">
              <a:lnSpc>
                <a:spcPct val="115000"/>
              </a:lnSpc>
              <a:spcBef>
                <a:spcPts val="0"/>
              </a:spcBef>
              <a:spcAft>
                <a:spcPts val="0"/>
              </a:spcAft>
              <a:buClr>
                <a:schemeClr val="dk1"/>
              </a:buClr>
              <a:buSzPts val="1100"/>
              <a:buFont typeface="Wingdings" panose="05000000000000000000" pitchFamily="2" charset="2"/>
              <a:buChar char="Ø"/>
            </a:pPr>
            <a:r>
              <a:rPr lang="en" sz="1200" dirty="0">
                <a:solidFill>
                  <a:schemeClr val="dk1"/>
                </a:solidFill>
              </a:rPr>
              <a:t>Given it does, is this improvement statistically significant?</a:t>
            </a:r>
            <a:endParaRPr sz="1200" dirty="0">
              <a:solidFill>
                <a:schemeClr val="dk1"/>
              </a:solidFill>
            </a:endParaRPr>
          </a:p>
          <a:p>
            <a:pPr marL="457200" lvl="0" indent="-298450" algn="l" rtl="0">
              <a:lnSpc>
                <a:spcPct val="115000"/>
              </a:lnSpc>
              <a:spcBef>
                <a:spcPts val="0"/>
              </a:spcBef>
              <a:spcAft>
                <a:spcPts val="0"/>
              </a:spcAft>
              <a:buClr>
                <a:schemeClr val="dk1"/>
              </a:buClr>
              <a:buSzPts val="1100"/>
              <a:buFont typeface="Wingdings" panose="05000000000000000000" pitchFamily="2" charset="2"/>
              <a:buChar char="Ø"/>
            </a:pPr>
            <a:r>
              <a:rPr lang="en" sz="1200" dirty="0">
                <a:solidFill>
                  <a:schemeClr val="dk1"/>
                </a:solidFill>
              </a:rPr>
              <a:t>Does a model trained on transliterated script learn better representation?</a:t>
            </a:r>
            <a:endParaRPr sz="1200" dirty="0"/>
          </a:p>
        </p:txBody>
      </p:sp>
      <p:grpSp>
        <p:nvGrpSpPr>
          <p:cNvPr id="12" name="Group 11">
            <a:extLst>
              <a:ext uri="{FF2B5EF4-FFF2-40B4-BE49-F238E27FC236}">
                <a16:creationId xmlns:a16="http://schemas.microsoft.com/office/drawing/2014/main" id="{8A3C3BC5-ECB3-098B-B489-F30F2EED944D}"/>
              </a:ext>
            </a:extLst>
          </p:cNvPr>
          <p:cNvGrpSpPr/>
          <p:nvPr/>
        </p:nvGrpSpPr>
        <p:grpSpPr>
          <a:xfrm>
            <a:off x="473000" y="938127"/>
            <a:ext cx="3790651" cy="1783948"/>
            <a:chOff x="847300" y="938127"/>
            <a:chExt cx="3790651" cy="1783948"/>
          </a:xfrm>
        </p:grpSpPr>
        <p:sp>
          <p:nvSpPr>
            <p:cNvPr id="85" name="Google Shape;85;p16"/>
            <p:cNvSpPr/>
            <p:nvPr/>
          </p:nvSpPr>
          <p:spPr>
            <a:xfrm>
              <a:off x="2197115" y="1475858"/>
              <a:ext cx="1128850" cy="691750"/>
            </a:xfrm>
            <a:prstGeom prst="ellipse">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err="1">
                  <a:solidFill>
                    <a:schemeClr val="bg1"/>
                  </a:solidFill>
                </a:rPr>
                <a:t>bhārata</a:t>
              </a:r>
              <a:endParaRPr sz="1200" b="1" dirty="0">
                <a:solidFill>
                  <a:schemeClr val="bg1"/>
                </a:solidFill>
              </a:endParaRPr>
            </a:p>
          </p:txBody>
        </p:sp>
        <p:sp>
          <p:nvSpPr>
            <p:cNvPr id="86" name="Google Shape;86;p16"/>
            <p:cNvSpPr/>
            <p:nvPr/>
          </p:nvSpPr>
          <p:spPr>
            <a:xfrm>
              <a:off x="847300" y="938127"/>
              <a:ext cx="1128850" cy="454093"/>
            </a:xfrm>
            <a:prstGeom prst="round2DiagRect">
              <a:avLst>
                <a:gd name="adj1" fmla="val 16667"/>
                <a:gd name="adj2" fmla="val 0"/>
              </a:avLst>
            </a:prstGeom>
            <a:solidFill>
              <a:srgbClr val="007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bg1"/>
                  </a:solidFill>
                </a:rPr>
                <a:t> Devanagari </a:t>
              </a:r>
              <a:r>
                <a:rPr lang="hi-IN" sz="1100" b="1" dirty="0">
                  <a:solidFill>
                    <a:schemeClr val="bg1"/>
                  </a:solidFill>
                </a:rPr>
                <a:t>भारत</a:t>
              </a:r>
              <a:endParaRPr sz="1100" b="1" dirty="0">
                <a:solidFill>
                  <a:schemeClr val="bg1"/>
                </a:solidFill>
              </a:endParaRPr>
            </a:p>
          </p:txBody>
        </p:sp>
        <p:sp>
          <p:nvSpPr>
            <p:cNvPr id="87" name="Google Shape;87;p16"/>
            <p:cNvSpPr/>
            <p:nvPr/>
          </p:nvSpPr>
          <p:spPr>
            <a:xfrm>
              <a:off x="847300" y="1474434"/>
              <a:ext cx="1128850" cy="368523"/>
            </a:xfrm>
            <a:prstGeom prst="round2DiagRect">
              <a:avLst>
                <a:gd name="adj1" fmla="val 16667"/>
                <a:gd name="adj2" fmla="val 0"/>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t>Gujarati </a:t>
              </a:r>
              <a:r>
                <a:rPr lang="gu-IN" sz="1100" b="1" dirty="0"/>
                <a:t>ભારત</a:t>
              </a:r>
              <a:endParaRPr sz="1100" b="1" dirty="0"/>
            </a:p>
          </p:txBody>
        </p:sp>
        <p:sp>
          <p:nvSpPr>
            <p:cNvPr id="88" name="Google Shape;88;p16"/>
            <p:cNvSpPr/>
            <p:nvPr/>
          </p:nvSpPr>
          <p:spPr>
            <a:xfrm>
              <a:off x="847300" y="1931103"/>
              <a:ext cx="1128850" cy="353899"/>
            </a:xfrm>
            <a:prstGeom prst="round2DiagRect">
              <a:avLst>
                <a:gd name="adj1" fmla="val 16667"/>
                <a:gd name="adj2" fmla="val 0"/>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bg1"/>
                  </a:solidFill>
                </a:rPr>
                <a:t>Gurmukhi </a:t>
              </a:r>
              <a:r>
                <a:rPr lang="pa-IN" sz="1100" b="1" dirty="0">
                  <a:solidFill>
                    <a:schemeClr val="bg1"/>
                  </a:solidFill>
                </a:rPr>
                <a:t>ਭਾਰਤ</a:t>
              </a:r>
              <a:endParaRPr sz="1100" b="1" dirty="0">
                <a:solidFill>
                  <a:schemeClr val="bg1"/>
                </a:solidFill>
              </a:endParaRPr>
            </a:p>
          </p:txBody>
        </p:sp>
        <p:sp>
          <p:nvSpPr>
            <p:cNvPr id="90" name="Google Shape;90;p16"/>
            <p:cNvSpPr/>
            <p:nvPr/>
          </p:nvSpPr>
          <p:spPr>
            <a:xfrm>
              <a:off x="2865576" y="2355254"/>
              <a:ext cx="1287046" cy="353899"/>
            </a:xfrm>
            <a:prstGeom prst="round2DiagRect">
              <a:avLst>
                <a:gd name="adj1" fmla="val 16667"/>
                <a:gd name="adj2" fmla="val 0"/>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Malayalam </a:t>
              </a:r>
              <a:r>
                <a:rPr lang="ml-IN" sz="1100" dirty="0"/>
                <a:t>ഭാരത</a:t>
              </a:r>
              <a:endParaRPr sz="1100" dirty="0"/>
            </a:p>
          </p:txBody>
        </p:sp>
        <p:sp>
          <p:nvSpPr>
            <p:cNvPr id="94" name="Google Shape;94;p16"/>
            <p:cNvSpPr/>
            <p:nvPr/>
          </p:nvSpPr>
          <p:spPr>
            <a:xfrm>
              <a:off x="2161574" y="941483"/>
              <a:ext cx="1199931" cy="353899"/>
            </a:xfrm>
            <a:prstGeom prst="round2DiagRect">
              <a:avLst>
                <a:gd name="adj1" fmla="val 16667"/>
                <a:gd name="adj2" fmla="val 0"/>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t>Bengali </a:t>
              </a:r>
              <a:r>
                <a:rPr lang="as-IN" sz="1100" b="1" dirty="0"/>
                <a:t>ভারত</a:t>
              </a:r>
              <a:endParaRPr sz="1100" b="1" dirty="0"/>
            </a:p>
          </p:txBody>
        </p:sp>
        <p:sp>
          <p:nvSpPr>
            <p:cNvPr id="2" name="Google Shape;88;p16">
              <a:extLst>
                <a:ext uri="{FF2B5EF4-FFF2-40B4-BE49-F238E27FC236}">
                  <a16:creationId xmlns:a16="http://schemas.microsoft.com/office/drawing/2014/main" id="{1F52DE1D-EFD0-CE41-0830-ACEB1FBC88B1}"/>
                </a:ext>
              </a:extLst>
            </p:cNvPr>
            <p:cNvSpPr/>
            <p:nvPr/>
          </p:nvSpPr>
          <p:spPr>
            <a:xfrm>
              <a:off x="1652637" y="2357842"/>
              <a:ext cx="1121373" cy="364233"/>
            </a:xfrm>
            <a:prstGeom prst="round2DiagRect">
              <a:avLst>
                <a:gd name="adj1" fmla="val 16667"/>
                <a:gd name="adj2" fmla="val 0"/>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bg1"/>
                  </a:solidFill>
                </a:rPr>
                <a:t>Kannada </a:t>
              </a:r>
              <a:r>
                <a:rPr lang="kn-IN" sz="1100" b="1" dirty="0">
                  <a:solidFill>
                    <a:schemeClr val="bg1"/>
                  </a:solidFill>
                </a:rPr>
                <a:t>ಭಾರತ</a:t>
              </a:r>
              <a:endParaRPr sz="1100" b="1" dirty="0">
                <a:solidFill>
                  <a:schemeClr val="bg1"/>
                </a:solidFill>
              </a:endParaRPr>
            </a:p>
          </p:txBody>
        </p:sp>
        <p:sp>
          <p:nvSpPr>
            <p:cNvPr id="9" name="Google Shape;88;p16">
              <a:extLst>
                <a:ext uri="{FF2B5EF4-FFF2-40B4-BE49-F238E27FC236}">
                  <a16:creationId xmlns:a16="http://schemas.microsoft.com/office/drawing/2014/main" id="{DC2AE5E5-B02D-35F4-767D-A8FC8CD91CF2}"/>
                </a:ext>
              </a:extLst>
            </p:cNvPr>
            <p:cNvSpPr/>
            <p:nvPr/>
          </p:nvSpPr>
          <p:spPr>
            <a:xfrm>
              <a:off x="3509099" y="1937121"/>
              <a:ext cx="1121373" cy="353899"/>
            </a:xfrm>
            <a:prstGeom prst="round2DiagRect">
              <a:avLst>
                <a:gd name="adj1" fmla="val 16667"/>
                <a:gd name="adj2" fmla="val 0"/>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tx1"/>
                  </a:solidFill>
                </a:rPr>
                <a:t>Oriya </a:t>
              </a:r>
              <a:r>
                <a:rPr lang="or-IN" sz="1100" b="1" dirty="0">
                  <a:solidFill>
                    <a:schemeClr val="tx1"/>
                  </a:solidFill>
                </a:rPr>
                <a:t>ଭାରତ</a:t>
              </a:r>
              <a:endParaRPr lang="kn-IN" sz="1100" b="1" dirty="0">
                <a:solidFill>
                  <a:schemeClr val="tx1"/>
                </a:solidFill>
              </a:endParaRPr>
            </a:p>
          </p:txBody>
        </p:sp>
        <p:sp>
          <p:nvSpPr>
            <p:cNvPr id="10" name="Google Shape;88;p16">
              <a:extLst>
                <a:ext uri="{FF2B5EF4-FFF2-40B4-BE49-F238E27FC236}">
                  <a16:creationId xmlns:a16="http://schemas.microsoft.com/office/drawing/2014/main" id="{AD1BBF4D-7405-18DA-4892-9C265710DEE4}"/>
                </a:ext>
              </a:extLst>
            </p:cNvPr>
            <p:cNvSpPr/>
            <p:nvPr/>
          </p:nvSpPr>
          <p:spPr>
            <a:xfrm>
              <a:off x="3509100" y="1484232"/>
              <a:ext cx="1121373" cy="364233"/>
            </a:xfrm>
            <a:prstGeom prst="round2DiagRect">
              <a:avLst>
                <a:gd name="adj1" fmla="val 16667"/>
                <a:gd name="adj2" fmla="val 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bg1"/>
                  </a:solidFill>
                </a:rPr>
                <a:t>Tamil </a:t>
              </a:r>
              <a:r>
                <a:rPr lang="ta-IN" sz="1100" b="1" dirty="0">
                  <a:solidFill>
                    <a:schemeClr val="bg1"/>
                  </a:solidFill>
                </a:rPr>
                <a:t>பாரத</a:t>
              </a:r>
              <a:endParaRPr lang="kn-IN" sz="1100" b="1" dirty="0">
                <a:solidFill>
                  <a:schemeClr val="bg1"/>
                </a:solidFill>
              </a:endParaRPr>
            </a:p>
          </p:txBody>
        </p:sp>
        <p:sp>
          <p:nvSpPr>
            <p:cNvPr id="11" name="Google Shape;88;p16">
              <a:extLst>
                <a:ext uri="{FF2B5EF4-FFF2-40B4-BE49-F238E27FC236}">
                  <a16:creationId xmlns:a16="http://schemas.microsoft.com/office/drawing/2014/main" id="{2C595264-258F-7380-8916-C2C85762F092}"/>
                </a:ext>
              </a:extLst>
            </p:cNvPr>
            <p:cNvSpPr/>
            <p:nvPr/>
          </p:nvSpPr>
          <p:spPr>
            <a:xfrm>
              <a:off x="3509100" y="941483"/>
              <a:ext cx="1128851" cy="454093"/>
            </a:xfrm>
            <a:prstGeom prst="round2DiagRect">
              <a:avLst>
                <a:gd name="adj1" fmla="val 16667"/>
                <a:gd name="adj2" fmla="val 0"/>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tx1"/>
                  </a:solidFill>
                </a:rPr>
                <a:t>Telugu </a:t>
              </a:r>
              <a:r>
                <a:rPr lang="te-IN" sz="1100" b="1" dirty="0">
                  <a:solidFill>
                    <a:schemeClr val="tx1"/>
                  </a:solidFill>
                </a:rPr>
                <a:t>భారత</a:t>
              </a:r>
              <a:endParaRPr lang="kn-IN" sz="1100" b="1" dirty="0">
                <a:solidFill>
                  <a:schemeClr val="tx1"/>
                </a:solidFill>
              </a:endParaRPr>
            </a:p>
          </p:txBody>
        </p:sp>
      </p:grpSp>
      <p:sp>
        <p:nvSpPr>
          <p:cNvPr id="13" name="Google Shape;67;p14">
            <a:extLst>
              <a:ext uri="{FF2B5EF4-FFF2-40B4-BE49-F238E27FC236}">
                <a16:creationId xmlns:a16="http://schemas.microsoft.com/office/drawing/2014/main" id="{06E36C01-6B11-81CC-3FB4-98CD8E2FD6FA}"/>
              </a:ext>
            </a:extLst>
          </p:cNvPr>
          <p:cNvSpPr txBox="1">
            <a:spLocks noGrp="1"/>
          </p:cNvSpPr>
          <p:nvPr>
            <p:ph type="title"/>
          </p:nvPr>
        </p:nvSpPr>
        <p:spPr>
          <a:xfrm>
            <a:off x="311700" y="296042"/>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t>Case for Translitertion</a:t>
            </a:r>
            <a:endParaRPr sz="2400" dirty="0"/>
          </a:p>
        </p:txBody>
      </p:sp>
      <p:grpSp>
        <p:nvGrpSpPr>
          <p:cNvPr id="14" name="Group 13">
            <a:extLst>
              <a:ext uri="{FF2B5EF4-FFF2-40B4-BE49-F238E27FC236}">
                <a16:creationId xmlns:a16="http://schemas.microsoft.com/office/drawing/2014/main" id="{8F2F3740-2FCF-24C9-FBDF-1600FCD0EBE5}"/>
              </a:ext>
            </a:extLst>
          </p:cNvPr>
          <p:cNvGrpSpPr/>
          <p:nvPr/>
        </p:nvGrpSpPr>
        <p:grpSpPr>
          <a:xfrm>
            <a:off x="465521" y="2892561"/>
            <a:ext cx="3790651" cy="1783948"/>
            <a:chOff x="847300" y="938127"/>
            <a:chExt cx="3790651" cy="1783948"/>
          </a:xfrm>
        </p:grpSpPr>
        <p:sp>
          <p:nvSpPr>
            <p:cNvPr id="15" name="Google Shape;85;p16">
              <a:extLst>
                <a:ext uri="{FF2B5EF4-FFF2-40B4-BE49-F238E27FC236}">
                  <a16:creationId xmlns:a16="http://schemas.microsoft.com/office/drawing/2014/main" id="{74BEE4B3-34D8-0785-CBEE-6A9386922037}"/>
                </a:ext>
              </a:extLst>
            </p:cNvPr>
            <p:cNvSpPr/>
            <p:nvPr/>
          </p:nvSpPr>
          <p:spPr>
            <a:xfrm>
              <a:off x="2197115" y="1475858"/>
              <a:ext cx="1128850" cy="691750"/>
            </a:xfrm>
            <a:prstGeom prst="ellipse">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err="1">
                  <a:solidFill>
                    <a:schemeClr val="bg1"/>
                  </a:solidFill>
                </a:rPr>
                <a:t>śānti</a:t>
              </a:r>
              <a:endParaRPr sz="1600" b="1" dirty="0">
                <a:solidFill>
                  <a:schemeClr val="bg1"/>
                </a:solidFill>
              </a:endParaRPr>
            </a:p>
          </p:txBody>
        </p:sp>
        <p:sp>
          <p:nvSpPr>
            <p:cNvPr id="16" name="Google Shape;86;p16">
              <a:extLst>
                <a:ext uri="{FF2B5EF4-FFF2-40B4-BE49-F238E27FC236}">
                  <a16:creationId xmlns:a16="http://schemas.microsoft.com/office/drawing/2014/main" id="{926FE66B-DB62-025C-B58C-54E51F2CA866}"/>
                </a:ext>
              </a:extLst>
            </p:cNvPr>
            <p:cNvSpPr/>
            <p:nvPr/>
          </p:nvSpPr>
          <p:spPr>
            <a:xfrm>
              <a:off x="847300" y="938127"/>
              <a:ext cx="1128850" cy="454093"/>
            </a:xfrm>
            <a:prstGeom prst="round2DiagRect">
              <a:avLst>
                <a:gd name="adj1" fmla="val 16667"/>
                <a:gd name="adj2" fmla="val 0"/>
              </a:avLst>
            </a:prstGeom>
            <a:solidFill>
              <a:srgbClr val="007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bg1"/>
                  </a:solidFill>
                </a:rPr>
                <a:t> Devanagari </a:t>
              </a:r>
              <a:r>
                <a:rPr lang="hi-IN" sz="1100" b="1" dirty="0">
                  <a:solidFill>
                    <a:schemeClr val="bg1"/>
                  </a:solidFill>
                </a:rPr>
                <a:t>शान्ति</a:t>
              </a:r>
              <a:endParaRPr sz="1100" b="1" dirty="0">
                <a:solidFill>
                  <a:schemeClr val="bg1"/>
                </a:solidFill>
              </a:endParaRPr>
            </a:p>
          </p:txBody>
        </p:sp>
        <p:sp>
          <p:nvSpPr>
            <p:cNvPr id="17" name="Google Shape;87;p16">
              <a:extLst>
                <a:ext uri="{FF2B5EF4-FFF2-40B4-BE49-F238E27FC236}">
                  <a16:creationId xmlns:a16="http://schemas.microsoft.com/office/drawing/2014/main" id="{53DA5884-99D1-9403-25FC-1D05C9738388}"/>
                </a:ext>
              </a:extLst>
            </p:cNvPr>
            <p:cNvSpPr/>
            <p:nvPr/>
          </p:nvSpPr>
          <p:spPr>
            <a:xfrm>
              <a:off x="847300" y="1474434"/>
              <a:ext cx="1128850" cy="368523"/>
            </a:xfrm>
            <a:prstGeom prst="round2DiagRect">
              <a:avLst>
                <a:gd name="adj1" fmla="val 16667"/>
                <a:gd name="adj2" fmla="val 0"/>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t>Gujarati </a:t>
              </a:r>
              <a:r>
                <a:rPr lang="gu-IN" sz="1100" b="1" dirty="0"/>
                <a:t>શાન્તિ</a:t>
              </a:r>
              <a:endParaRPr sz="1100" b="1" dirty="0"/>
            </a:p>
          </p:txBody>
        </p:sp>
        <p:sp>
          <p:nvSpPr>
            <p:cNvPr id="18" name="Google Shape;88;p16">
              <a:extLst>
                <a:ext uri="{FF2B5EF4-FFF2-40B4-BE49-F238E27FC236}">
                  <a16:creationId xmlns:a16="http://schemas.microsoft.com/office/drawing/2014/main" id="{DFB5662A-5194-9DDA-277A-24B40154248C}"/>
                </a:ext>
              </a:extLst>
            </p:cNvPr>
            <p:cNvSpPr/>
            <p:nvPr/>
          </p:nvSpPr>
          <p:spPr>
            <a:xfrm>
              <a:off x="847300" y="1931103"/>
              <a:ext cx="1128850" cy="353899"/>
            </a:xfrm>
            <a:prstGeom prst="round2DiagRect">
              <a:avLst>
                <a:gd name="adj1" fmla="val 16667"/>
                <a:gd name="adj2" fmla="val 0"/>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bg1"/>
                  </a:solidFill>
                </a:rPr>
                <a:t>Gurmukhi </a:t>
              </a:r>
              <a:r>
                <a:rPr lang="pa-IN" sz="1100" b="1" dirty="0">
                  <a:solidFill>
                    <a:schemeClr val="bg1"/>
                  </a:solidFill>
                </a:rPr>
                <a:t>ਸ਼ਾਨ੍ਤਿ</a:t>
              </a:r>
              <a:endParaRPr sz="1100" b="1" dirty="0">
                <a:solidFill>
                  <a:schemeClr val="bg1"/>
                </a:solidFill>
              </a:endParaRPr>
            </a:p>
          </p:txBody>
        </p:sp>
        <p:sp>
          <p:nvSpPr>
            <p:cNvPr id="19" name="Google Shape;90;p16">
              <a:extLst>
                <a:ext uri="{FF2B5EF4-FFF2-40B4-BE49-F238E27FC236}">
                  <a16:creationId xmlns:a16="http://schemas.microsoft.com/office/drawing/2014/main" id="{6FA2F3E7-2826-2AA9-71C9-B3AAD35F3E5C}"/>
                </a:ext>
              </a:extLst>
            </p:cNvPr>
            <p:cNvSpPr/>
            <p:nvPr/>
          </p:nvSpPr>
          <p:spPr>
            <a:xfrm>
              <a:off x="2865576" y="2355254"/>
              <a:ext cx="1287046" cy="353899"/>
            </a:xfrm>
            <a:prstGeom prst="round2DiagRect">
              <a:avLst>
                <a:gd name="adj1" fmla="val 16667"/>
                <a:gd name="adj2" fmla="val 0"/>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Malayalam </a:t>
              </a:r>
              <a:r>
                <a:rPr lang="ml-IN" sz="1100" dirty="0"/>
                <a:t>ശാന്തി</a:t>
              </a:r>
              <a:endParaRPr sz="1100" dirty="0"/>
            </a:p>
          </p:txBody>
        </p:sp>
        <p:sp>
          <p:nvSpPr>
            <p:cNvPr id="20" name="Google Shape;94;p16">
              <a:extLst>
                <a:ext uri="{FF2B5EF4-FFF2-40B4-BE49-F238E27FC236}">
                  <a16:creationId xmlns:a16="http://schemas.microsoft.com/office/drawing/2014/main" id="{7B93A6BD-05A9-9138-AE4A-6F2FAFDD8712}"/>
                </a:ext>
              </a:extLst>
            </p:cNvPr>
            <p:cNvSpPr/>
            <p:nvPr/>
          </p:nvSpPr>
          <p:spPr>
            <a:xfrm>
              <a:off x="2161574" y="941483"/>
              <a:ext cx="1199931" cy="353899"/>
            </a:xfrm>
            <a:prstGeom prst="round2DiagRect">
              <a:avLst>
                <a:gd name="adj1" fmla="val 16667"/>
                <a:gd name="adj2" fmla="val 0"/>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t>Bengali </a:t>
              </a:r>
              <a:r>
                <a:rPr lang="as-IN" sz="1100" b="1" dirty="0"/>
                <a:t>শান্তি</a:t>
              </a:r>
              <a:endParaRPr sz="1100" b="1" dirty="0"/>
            </a:p>
          </p:txBody>
        </p:sp>
        <p:sp>
          <p:nvSpPr>
            <p:cNvPr id="21" name="Google Shape;88;p16">
              <a:extLst>
                <a:ext uri="{FF2B5EF4-FFF2-40B4-BE49-F238E27FC236}">
                  <a16:creationId xmlns:a16="http://schemas.microsoft.com/office/drawing/2014/main" id="{292BC107-9807-CF40-1781-8E38467E73C6}"/>
                </a:ext>
              </a:extLst>
            </p:cNvPr>
            <p:cNvSpPr/>
            <p:nvPr/>
          </p:nvSpPr>
          <p:spPr>
            <a:xfrm>
              <a:off x="1652637" y="2357842"/>
              <a:ext cx="1121373" cy="364233"/>
            </a:xfrm>
            <a:prstGeom prst="round2DiagRect">
              <a:avLst>
                <a:gd name="adj1" fmla="val 16667"/>
                <a:gd name="adj2" fmla="val 0"/>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bg1"/>
                  </a:solidFill>
                </a:rPr>
                <a:t>Kannada </a:t>
              </a:r>
              <a:r>
                <a:rPr lang="kn-IN" sz="1100" b="1" dirty="0">
                  <a:solidFill>
                    <a:schemeClr val="bg1"/>
                  </a:solidFill>
                </a:rPr>
                <a:t>ಶಾನ್ತಿ</a:t>
              </a:r>
              <a:endParaRPr sz="1100" b="1" dirty="0">
                <a:solidFill>
                  <a:schemeClr val="bg1"/>
                </a:solidFill>
              </a:endParaRPr>
            </a:p>
          </p:txBody>
        </p:sp>
        <p:sp>
          <p:nvSpPr>
            <p:cNvPr id="22" name="Google Shape;88;p16">
              <a:extLst>
                <a:ext uri="{FF2B5EF4-FFF2-40B4-BE49-F238E27FC236}">
                  <a16:creationId xmlns:a16="http://schemas.microsoft.com/office/drawing/2014/main" id="{58A7DFC3-1E3D-92F0-9FFB-7DA9CA4F6FDE}"/>
                </a:ext>
              </a:extLst>
            </p:cNvPr>
            <p:cNvSpPr/>
            <p:nvPr/>
          </p:nvSpPr>
          <p:spPr>
            <a:xfrm>
              <a:off x="3509099" y="1937121"/>
              <a:ext cx="1121373" cy="353899"/>
            </a:xfrm>
            <a:prstGeom prst="round2DiagRect">
              <a:avLst>
                <a:gd name="adj1" fmla="val 16667"/>
                <a:gd name="adj2" fmla="val 0"/>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tx1"/>
                  </a:solidFill>
                </a:rPr>
                <a:t>Oriya </a:t>
              </a:r>
              <a:r>
                <a:rPr lang="or-IN" sz="1100" b="1" dirty="0">
                  <a:solidFill>
                    <a:schemeClr val="tx1"/>
                  </a:solidFill>
                </a:rPr>
                <a:t>ଶାନ୍ତି</a:t>
              </a:r>
              <a:endParaRPr lang="kn-IN" sz="1100" b="1" dirty="0">
                <a:solidFill>
                  <a:schemeClr val="tx1"/>
                </a:solidFill>
              </a:endParaRPr>
            </a:p>
          </p:txBody>
        </p:sp>
        <p:sp>
          <p:nvSpPr>
            <p:cNvPr id="23" name="Google Shape;88;p16">
              <a:extLst>
                <a:ext uri="{FF2B5EF4-FFF2-40B4-BE49-F238E27FC236}">
                  <a16:creationId xmlns:a16="http://schemas.microsoft.com/office/drawing/2014/main" id="{022293EC-4163-71A3-528F-CAFB104C275C}"/>
                </a:ext>
              </a:extLst>
            </p:cNvPr>
            <p:cNvSpPr/>
            <p:nvPr/>
          </p:nvSpPr>
          <p:spPr>
            <a:xfrm>
              <a:off x="3509100" y="1484232"/>
              <a:ext cx="1121373" cy="364233"/>
            </a:xfrm>
            <a:prstGeom prst="round2DiagRect">
              <a:avLst>
                <a:gd name="adj1" fmla="val 16667"/>
                <a:gd name="adj2" fmla="val 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bg1"/>
                  </a:solidFill>
                </a:rPr>
                <a:t>Tamil </a:t>
              </a:r>
              <a:r>
                <a:rPr lang="ta-IN" sz="1100" b="1" dirty="0">
                  <a:solidFill>
                    <a:schemeClr val="bg1"/>
                  </a:solidFill>
                </a:rPr>
                <a:t>ஶாந்தி</a:t>
              </a:r>
              <a:endParaRPr lang="kn-IN" sz="1100" b="1" dirty="0">
                <a:solidFill>
                  <a:schemeClr val="bg1"/>
                </a:solidFill>
              </a:endParaRPr>
            </a:p>
          </p:txBody>
        </p:sp>
        <p:sp>
          <p:nvSpPr>
            <p:cNvPr id="24" name="Google Shape;88;p16">
              <a:extLst>
                <a:ext uri="{FF2B5EF4-FFF2-40B4-BE49-F238E27FC236}">
                  <a16:creationId xmlns:a16="http://schemas.microsoft.com/office/drawing/2014/main" id="{188CFF05-172C-48A3-5E10-4E55C184292A}"/>
                </a:ext>
              </a:extLst>
            </p:cNvPr>
            <p:cNvSpPr/>
            <p:nvPr/>
          </p:nvSpPr>
          <p:spPr>
            <a:xfrm>
              <a:off x="3509100" y="941483"/>
              <a:ext cx="1128851" cy="454093"/>
            </a:xfrm>
            <a:prstGeom prst="round2DiagRect">
              <a:avLst>
                <a:gd name="adj1" fmla="val 16667"/>
                <a:gd name="adj2" fmla="val 0"/>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tx1"/>
                  </a:solidFill>
                </a:rPr>
                <a:t>Telugu </a:t>
              </a:r>
              <a:r>
                <a:rPr lang="te-IN" sz="1100" b="1" dirty="0">
                  <a:solidFill>
                    <a:schemeClr val="tx1"/>
                  </a:solidFill>
                </a:rPr>
                <a:t>శాన్తి</a:t>
              </a:r>
              <a:endParaRPr lang="kn-IN" sz="1100" b="1" dirty="0">
                <a:solidFill>
                  <a:schemeClr val="tx1"/>
                </a:solidFill>
              </a:endParaRPr>
            </a:p>
          </p:txBody>
        </p:sp>
      </p:grpSp>
      <p:sp>
        <p:nvSpPr>
          <p:cNvPr id="25" name="Google Shape;79;p15">
            <a:extLst>
              <a:ext uri="{FF2B5EF4-FFF2-40B4-BE49-F238E27FC236}">
                <a16:creationId xmlns:a16="http://schemas.microsoft.com/office/drawing/2014/main" id="{FDF9F651-AA8B-2CAD-13E8-A4A50A3B1CA9}"/>
              </a:ext>
            </a:extLst>
          </p:cNvPr>
          <p:cNvSpPr txBox="1">
            <a:spLocks noGrp="1"/>
          </p:cNvSpPr>
          <p:nvPr>
            <p:ph type="body" idx="1"/>
          </p:nvPr>
        </p:nvSpPr>
        <p:spPr>
          <a:xfrm>
            <a:off x="4595759" y="929446"/>
            <a:ext cx="3902224" cy="448634"/>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b="1" dirty="0"/>
              <a:t>Benefits of Transliteration?</a:t>
            </a:r>
            <a:endParaRPr lang="en-US" dirty="0"/>
          </a:p>
        </p:txBody>
      </p:sp>
      <p:grpSp>
        <p:nvGrpSpPr>
          <p:cNvPr id="26" name="Group 25">
            <a:extLst>
              <a:ext uri="{FF2B5EF4-FFF2-40B4-BE49-F238E27FC236}">
                <a16:creationId xmlns:a16="http://schemas.microsoft.com/office/drawing/2014/main" id="{5A74DFAD-E12F-6391-CA8B-FEE41E0F25EB}"/>
              </a:ext>
            </a:extLst>
          </p:cNvPr>
          <p:cNvGrpSpPr/>
          <p:nvPr/>
        </p:nvGrpSpPr>
        <p:grpSpPr>
          <a:xfrm>
            <a:off x="4645763" y="1719151"/>
            <a:ext cx="2418410" cy="297120"/>
            <a:chOff x="356015" y="4418064"/>
            <a:chExt cx="1985741" cy="297120"/>
          </a:xfrm>
        </p:grpSpPr>
        <p:sp>
          <p:nvSpPr>
            <p:cNvPr id="27" name="TextBox 26">
              <a:extLst>
                <a:ext uri="{FF2B5EF4-FFF2-40B4-BE49-F238E27FC236}">
                  <a16:creationId xmlns:a16="http://schemas.microsoft.com/office/drawing/2014/main" id="{BE891D29-E00E-5217-A441-C770DD34E8AD}"/>
                </a:ext>
              </a:extLst>
            </p:cNvPr>
            <p:cNvSpPr txBox="1"/>
            <p:nvPr/>
          </p:nvSpPr>
          <p:spPr>
            <a:xfrm>
              <a:off x="356015" y="4438185"/>
              <a:ext cx="1985741" cy="276999"/>
            </a:xfrm>
            <a:prstGeom prst="rect">
              <a:avLst/>
            </a:prstGeom>
            <a:noFill/>
          </p:spPr>
          <p:txBody>
            <a:bodyPr wrap="square" rtlCol="0">
              <a:spAutoFit/>
            </a:bodyPr>
            <a:lstStyle/>
            <a:p>
              <a:pPr>
                <a:spcBef>
                  <a:spcPts val="1200"/>
                </a:spcBef>
                <a:buSzPts val="1800"/>
                <a:buFont typeface="Wingdings" panose="05000000000000000000" pitchFamily="2" charset="2"/>
                <a:buChar char="q"/>
              </a:pPr>
              <a:r>
                <a:rPr lang="en-US" sz="1200" dirty="0"/>
                <a:t> Improves lexical overlap</a:t>
              </a:r>
            </a:p>
          </p:txBody>
        </p:sp>
        <p:pic>
          <p:nvPicPr>
            <p:cNvPr id="28" name="Graphic 27" descr="Checkmark">
              <a:extLst>
                <a:ext uri="{FF2B5EF4-FFF2-40B4-BE49-F238E27FC236}">
                  <a16:creationId xmlns:a16="http://schemas.microsoft.com/office/drawing/2014/main" id="{E85ABCBB-FD0F-F2BF-64F1-57EACC7A67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600" y="4418064"/>
              <a:ext cx="234856" cy="234856"/>
            </a:xfrm>
            <a:prstGeom prst="rect">
              <a:avLst/>
            </a:prstGeom>
          </p:spPr>
        </p:pic>
      </p:grpSp>
      <p:grpSp>
        <p:nvGrpSpPr>
          <p:cNvPr id="29" name="Group 28">
            <a:extLst>
              <a:ext uri="{FF2B5EF4-FFF2-40B4-BE49-F238E27FC236}">
                <a16:creationId xmlns:a16="http://schemas.microsoft.com/office/drawing/2014/main" id="{9E4A088B-3696-AB55-F6D0-0CE58FBAC9F7}"/>
              </a:ext>
            </a:extLst>
          </p:cNvPr>
          <p:cNvGrpSpPr/>
          <p:nvPr/>
        </p:nvGrpSpPr>
        <p:grpSpPr>
          <a:xfrm>
            <a:off x="4653383" y="1367928"/>
            <a:ext cx="5167558" cy="301884"/>
            <a:chOff x="474760" y="3692097"/>
            <a:chExt cx="4572000" cy="301884"/>
          </a:xfrm>
        </p:grpSpPr>
        <p:sp>
          <p:nvSpPr>
            <p:cNvPr id="30" name="TextBox 29">
              <a:extLst>
                <a:ext uri="{FF2B5EF4-FFF2-40B4-BE49-F238E27FC236}">
                  <a16:creationId xmlns:a16="http://schemas.microsoft.com/office/drawing/2014/main" id="{9C2B49C6-641D-BD13-4BD3-0931E126ABFA}"/>
                </a:ext>
              </a:extLst>
            </p:cNvPr>
            <p:cNvSpPr txBox="1"/>
            <p:nvPr/>
          </p:nvSpPr>
          <p:spPr>
            <a:xfrm>
              <a:off x="474760" y="3716982"/>
              <a:ext cx="4572000" cy="276999"/>
            </a:xfrm>
            <a:prstGeom prst="rect">
              <a:avLst/>
            </a:prstGeom>
            <a:noFill/>
          </p:spPr>
          <p:txBody>
            <a:bodyPr wrap="square">
              <a:spAutoFit/>
            </a:bodyPr>
            <a:lstStyle/>
            <a:p>
              <a:pPr>
                <a:spcBef>
                  <a:spcPts val="1200"/>
                </a:spcBef>
                <a:buSzPts val="1800"/>
                <a:buFont typeface="Wingdings" panose="05000000000000000000" pitchFamily="2" charset="2"/>
                <a:buChar char="q"/>
              </a:pPr>
              <a:r>
                <a:rPr lang="en-US" sz="1200" dirty="0"/>
                <a:t>Transliteration collapses multiple scripts into a single script</a:t>
              </a:r>
              <a:endParaRPr lang="en-US" dirty="0"/>
            </a:p>
          </p:txBody>
        </p:sp>
        <p:pic>
          <p:nvPicPr>
            <p:cNvPr id="31" name="Graphic 30" descr="Checkmark">
              <a:extLst>
                <a:ext uri="{FF2B5EF4-FFF2-40B4-BE49-F238E27FC236}">
                  <a16:creationId xmlns:a16="http://schemas.microsoft.com/office/drawing/2014/main" id="{DC9630FC-AB38-7BAE-39B5-B07952781A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513" y="3692097"/>
              <a:ext cx="234856" cy="234856"/>
            </a:xfrm>
            <a:prstGeom prst="rect">
              <a:avLst/>
            </a:prstGeom>
          </p:spPr>
        </p:pic>
      </p:grpSp>
      <p:grpSp>
        <p:nvGrpSpPr>
          <p:cNvPr id="34" name="Group 33">
            <a:extLst>
              <a:ext uri="{FF2B5EF4-FFF2-40B4-BE49-F238E27FC236}">
                <a16:creationId xmlns:a16="http://schemas.microsoft.com/office/drawing/2014/main" id="{BB11DB0A-EE77-CE2B-CE6E-9EC5D2EE61B1}"/>
              </a:ext>
            </a:extLst>
          </p:cNvPr>
          <p:cNvGrpSpPr/>
          <p:nvPr/>
        </p:nvGrpSpPr>
        <p:grpSpPr>
          <a:xfrm>
            <a:off x="4638143" y="2070491"/>
            <a:ext cx="2570357" cy="297120"/>
            <a:chOff x="344241" y="4418064"/>
            <a:chExt cx="1985741" cy="297120"/>
          </a:xfrm>
        </p:grpSpPr>
        <p:sp>
          <p:nvSpPr>
            <p:cNvPr id="35" name="TextBox 34">
              <a:extLst>
                <a:ext uri="{FF2B5EF4-FFF2-40B4-BE49-F238E27FC236}">
                  <a16:creationId xmlns:a16="http://schemas.microsoft.com/office/drawing/2014/main" id="{4BBEDB53-5CA9-2886-901B-AF5F2D2D9FCE}"/>
                </a:ext>
              </a:extLst>
            </p:cNvPr>
            <p:cNvSpPr txBox="1"/>
            <p:nvPr/>
          </p:nvSpPr>
          <p:spPr>
            <a:xfrm>
              <a:off x="344241" y="4438185"/>
              <a:ext cx="1985741" cy="276999"/>
            </a:xfrm>
            <a:prstGeom prst="rect">
              <a:avLst/>
            </a:prstGeom>
            <a:noFill/>
          </p:spPr>
          <p:txBody>
            <a:bodyPr wrap="square" rtlCol="0">
              <a:spAutoFit/>
            </a:bodyPr>
            <a:lstStyle/>
            <a:p>
              <a:pPr>
                <a:spcBef>
                  <a:spcPts val="1200"/>
                </a:spcBef>
                <a:buSzPts val="1800"/>
                <a:buFont typeface="Wingdings" panose="05000000000000000000" pitchFamily="2" charset="2"/>
                <a:buChar char="q"/>
              </a:pPr>
              <a:r>
                <a:rPr lang="en-US" sz="1200" dirty="0"/>
                <a:t> Reduces number of token</a:t>
              </a:r>
            </a:p>
          </p:txBody>
        </p:sp>
        <p:pic>
          <p:nvPicPr>
            <p:cNvPr id="36" name="Graphic 35" descr="Checkmark">
              <a:extLst>
                <a:ext uri="{FF2B5EF4-FFF2-40B4-BE49-F238E27FC236}">
                  <a16:creationId xmlns:a16="http://schemas.microsoft.com/office/drawing/2014/main" id="{37B5892B-F8E3-2953-9072-E96CFB4C46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678" y="4418064"/>
              <a:ext cx="234856" cy="234856"/>
            </a:xfrm>
            <a:prstGeom prst="rect">
              <a:avLst/>
            </a:prstGeom>
          </p:spPr>
        </p:pic>
      </p:grpSp>
      <p:sp>
        <p:nvSpPr>
          <p:cNvPr id="39" name="Google Shape;79;p15">
            <a:extLst>
              <a:ext uri="{FF2B5EF4-FFF2-40B4-BE49-F238E27FC236}">
                <a16:creationId xmlns:a16="http://schemas.microsoft.com/office/drawing/2014/main" id="{C9DC32C5-81C7-F9F9-6469-06B078B0CE05}"/>
              </a:ext>
            </a:extLst>
          </p:cNvPr>
          <p:cNvSpPr txBox="1">
            <a:spLocks/>
          </p:cNvSpPr>
          <p:nvPr/>
        </p:nvSpPr>
        <p:spPr>
          <a:xfrm>
            <a:off x="4595759" y="2631509"/>
            <a:ext cx="3902224" cy="44863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b="1" dirty="0"/>
              <a:t>However..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6">
                                            <p:txEl>
                                              <p:pRg st="0" end="0"/>
                                            </p:txEl>
                                          </p:spTgt>
                                        </p:tgtEl>
                                        <p:attrNameLst>
                                          <p:attrName>style.visibility</p:attrName>
                                        </p:attrNameLst>
                                      </p:cBhvr>
                                      <p:to>
                                        <p:strVal val="visible"/>
                                      </p:to>
                                    </p:set>
                                    <p:animEffect transition="in" filter="fade">
                                      <p:cBhvr>
                                        <p:cTn id="42" dur="500"/>
                                        <p:tgtEl>
                                          <p:spTgt spid="10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6">
                                            <p:txEl>
                                              <p:pRg st="1" end="1"/>
                                            </p:txEl>
                                          </p:spTgt>
                                        </p:tgtEl>
                                        <p:attrNameLst>
                                          <p:attrName>style.visibility</p:attrName>
                                        </p:attrNameLst>
                                      </p:cBhvr>
                                      <p:to>
                                        <p:strVal val="visible"/>
                                      </p:to>
                                    </p:set>
                                    <p:animEffect transition="in" filter="fade">
                                      <p:cBhvr>
                                        <p:cTn id="47" dur="500"/>
                                        <p:tgtEl>
                                          <p:spTgt spid="106">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6">
                                            <p:txEl>
                                              <p:pRg st="2" end="2"/>
                                            </p:txEl>
                                          </p:spTgt>
                                        </p:tgtEl>
                                        <p:attrNameLst>
                                          <p:attrName>style.visibility</p:attrName>
                                        </p:attrNameLst>
                                      </p:cBhvr>
                                      <p:to>
                                        <p:strVal val="visible"/>
                                      </p:to>
                                    </p:set>
                                    <p:animEffect transition="in" filter="fade">
                                      <p:cBhvr>
                                        <p:cTn id="52" dur="500"/>
                                        <p:tgtEl>
                                          <p:spTgt spid="1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3" name="Google Shape;67;p14">
            <a:extLst>
              <a:ext uri="{FF2B5EF4-FFF2-40B4-BE49-F238E27FC236}">
                <a16:creationId xmlns:a16="http://schemas.microsoft.com/office/drawing/2014/main" id="{C820F566-80E3-6DCB-77A5-FFDA7974D1BD}"/>
              </a:ext>
            </a:extLst>
          </p:cNvPr>
          <p:cNvSpPr txBox="1">
            <a:spLocks/>
          </p:cNvSpPr>
          <p:nvPr/>
        </p:nvSpPr>
        <p:spPr>
          <a:xfrm>
            <a:off x="311700" y="296042"/>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Results: Tokenization Quality</a:t>
            </a:r>
          </a:p>
        </p:txBody>
      </p:sp>
      <p:grpSp>
        <p:nvGrpSpPr>
          <p:cNvPr id="4" name="Group 3">
            <a:extLst>
              <a:ext uri="{FF2B5EF4-FFF2-40B4-BE49-F238E27FC236}">
                <a16:creationId xmlns:a16="http://schemas.microsoft.com/office/drawing/2014/main" id="{1D183699-E9C9-FAB3-D438-5F0E08F88E76}"/>
              </a:ext>
            </a:extLst>
          </p:cNvPr>
          <p:cNvGrpSpPr/>
          <p:nvPr/>
        </p:nvGrpSpPr>
        <p:grpSpPr>
          <a:xfrm>
            <a:off x="311700" y="1000884"/>
            <a:ext cx="4336500" cy="327898"/>
            <a:chOff x="344241" y="4418064"/>
            <a:chExt cx="3350183" cy="327898"/>
          </a:xfrm>
        </p:grpSpPr>
        <p:sp>
          <p:nvSpPr>
            <p:cNvPr id="5" name="TextBox 4">
              <a:extLst>
                <a:ext uri="{FF2B5EF4-FFF2-40B4-BE49-F238E27FC236}">
                  <a16:creationId xmlns:a16="http://schemas.microsoft.com/office/drawing/2014/main" id="{F9416078-68C8-32F8-D0C5-89796132DD90}"/>
                </a:ext>
              </a:extLst>
            </p:cNvPr>
            <p:cNvSpPr txBox="1"/>
            <p:nvPr/>
          </p:nvSpPr>
          <p:spPr>
            <a:xfrm>
              <a:off x="344241" y="4438185"/>
              <a:ext cx="3350183" cy="307777"/>
            </a:xfrm>
            <a:prstGeom prst="rect">
              <a:avLst/>
            </a:prstGeom>
            <a:noFill/>
          </p:spPr>
          <p:txBody>
            <a:bodyPr wrap="square" rtlCol="0">
              <a:spAutoFit/>
            </a:bodyPr>
            <a:lstStyle/>
            <a:p>
              <a:pPr>
                <a:spcBef>
                  <a:spcPts val="1200"/>
                </a:spcBef>
                <a:buSzPts val="1800"/>
                <a:buFont typeface="Wingdings" panose="05000000000000000000" pitchFamily="2" charset="2"/>
                <a:buChar char="q"/>
              </a:pPr>
              <a:r>
                <a:rPr lang="en-US" dirty="0"/>
                <a:t> Transliteration Reduces number of token</a:t>
              </a:r>
            </a:p>
          </p:txBody>
        </p:sp>
        <p:pic>
          <p:nvPicPr>
            <p:cNvPr id="6" name="Graphic 5" descr="Checkmark">
              <a:extLst>
                <a:ext uri="{FF2B5EF4-FFF2-40B4-BE49-F238E27FC236}">
                  <a16:creationId xmlns:a16="http://schemas.microsoft.com/office/drawing/2014/main" id="{72D24030-CB1D-DE5C-7E87-DBB4102C4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678" y="4418064"/>
              <a:ext cx="234856" cy="234856"/>
            </a:xfrm>
            <a:prstGeom prst="rect">
              <a:avLst/>
            </a:prstGeom>
          </p:spPr>
        </p:pic>
      </p:grpSp>
      <p:grpSp>
        <p:nvGrpSpPr>
          <p:cNvPr id="9" name="Group 8">
            <a:extLst>
              <a:ext uri="{FF2B5EF4-FFF2-40B4-BE49-F238E27FC236}">
                <a16:creationId xmlns:a16="http://schemas.microsoft.com/office/drawing/2014/main" id="{B3721B74-576F-EB44-F613-5576D9A593E7}"/>
              </a:ext>
            </a:extLst>
          </p:cNvPr>
          <p:cNvGrpSpPr/>
          <p:nvPr/>
        </p:nvGrpSpPr>
        <p:grpSpPr>
          <a:xfrm>
            <a:off x="311700" y="1481045"/>
            <a:ext cx="3632647" cy="2557984"/>
            <a:chOff x="76200" y="1481045"/>
            <a:chExt cx="3632647" cy="2557984"/>
          </a:xfrm>
        </p:grpSpPr>
        <p:pic>
          <p:nvPicPr>
            <p:cNvPr id="114" name="Google Shape;114;p17"/>
            <p:cNvPicPr preferRelativeResize="0"/>
            <p:nvPr/>
          </p:nvPicPr>
          <p:blipFill>
            <a:blip r:embed="rId5">
              <a:alphaModFix/>
            </a:blip>
            <a:stretch>
              <a:fillRect/>
            </a:stretch>
          </p:blipFill>
          <p:spPr>
            <a:xfrm>
              <a:off x="76200" y="1481045"/>
              <a:ext cx="3632647" cy="2420258"/>
            </a:xfrm>
            <a:prstGeom prst="rect">
              <a:avLst/>
            </a:prstGeom>
            <a:noFill/>
            <a:ln>
              <a:noFill/>
            </a:ln>
          </p:spPr>
        </p:pic>
        <p:sp>
          <p:nvSpPr>
            <p:cNvPr id="7" name="Google Shape;70;p14">
              <a:extLst>
                <a:ext uri="{FF2B5EF4-FFF2-40B4-BE49-F238E27FC236}">
                  <a16:creationId xmlns:a16="http://schemas.microsoft.com/office/drawing/2014/main" id="{1F1B95FE-E131-4659-BDBF-8E83D2EBE2C3}"/>
                </a:ext>
              </a:extLst>
            </p:cNvPr>
            <p:cNvSpPr/>
            <p:nvPr/>
          </p:nvSpPr>
          <p:spPr>
            <a:xfrm>
              <a:off x="143025" y="3837729"/>
              <a:ext cx="3498996" cy="201300"/>
            </a:xfrm>
            <a:prstGeom prst="roundRect">
              <a:avLst>
                <a:gd name="adj" fmla="val 50000"/>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Average number of tokens per word</a:t>
              </a:r>
            </a:p>
          </p:txBody>
        </p:sp>
      </p:grpSp>
      <p:grpSp>
        <p:nvGrpSpPr>
          <p:cNvPr id="10" name="Group 9">
            <a:extLst>
              <a:ext uri="{FF2B5EF4-FFF2-40B4-BE49-F238E27FC236}">
                <a16:creationId xmlns:a16="http://schemas.microsoft.com/office/drawing/2014/main" id="{DED240E8-F51C-1CBB-0E2A-B7A4AB8C13BA}"/>
              </a:ext>
            </a:extLst>
          </p:cNvPr>
          <p:cNvGrpSpPr/>
          <p:nvPr/>
        </p:nvGrpSpPr>
        <p:grpSpPr>
          <a:xfrm>
            <a:off x="4908395" y="1456208"/>
            <a:ext cx="3632647" cy="2582821"/>
            <a:chOff x="4648200" y="1419132"/>
            <a:chExt cx="3632647" cy="2582821"/>
          </a:xfrm>
        </p:grpSpPr>
        <p:pic>
          <p:nvPicPr>
            <p:cNvPr id="115" name="Google Shape;115;p17"/>
            <p:cNvPicPr preferRelativeResize="0"/>
            <p:nvPr/>
          </p:nvPicPr>
          <p:blipFill>
            <a:blip r:embed="rId6">
              <a:alphaModFix/>
            </a:blip>
            <a:stretch>
              <a:fillRect/>
            </a:stretch>
          </p:blipFill>
          <p:spPr>
            <a:xfrm>
              <a:off x="4648200" y="1419132"/>
              <a:ext cx="3632647" cy="2420257"/>
            </a:xfrm>
            <a:prstGeom prst="rect">
              <a:avLst/>
            </a:prstGeom>
            <a:noFill/>
            <a:ln>
              <a:noFill/>
            </a:ln>
          </p:spPr>
        </p:pic>
        <p:sp>
          <p:nvSpPr>
            <p:cNvPr id="8" name="Google Shape;70;p14">
              <a:extLst>
                <a:ext uri="{FF2B5EF4-FFF2-40B4-BE49-F238E27FC236}">
                  <a16:creationId xmlns:a16="http://schemas.microsoft.com/office/drawing/2014/main" id="{C5FC06B2-8AEA-7803-E8EF-49C226387743}"/>
                </a:ext>
              </a:extLst>
            </p:cNvPr>
            <p:cNvSpPr/>
            <p:nvPr/>
          </p:nvSpPr>
          <p:spPr>
            <a:xfrm>
              <a:off x="4715025" y="3800653"/>
              <a:ext cx="3498996" cy="201300"/>
            </a:xfrm>
            <a:prstGeom prst="roundRect">
              <a:avLst>
                <a:gd name="adj" fmla="val 50000"/>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Ratio of words unbroken by the tokenizer</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grpSp>
        <p:nvGrpSpPr>
          <p:cNvPr id="2" name="Group 1">
            <a:extLst>
              <a:ext uri="{FF2B5EF4-FFF2-40B4-BE49-F238E27FC236}">
                <a16:creationId xmlns:a16="http://schemas.microsoft.com/office/drawing/2014/main" id="{44BE8FA7-4D43-3D39-D534-CE7B19E87F9D}"/>
              </a:ext>
            </a:extLst>
          </p:cNvPr>
          <p:cNvGrpSpPr/>
          <p:nvPr/>
        </p:nvGrpSpPr>
        <p:grpSpPr>
          <a:xfrm>
            <a:off x="180975" y="717845"/>
            <a:ext cx="8782050" cy="3249739"/>
            <a:chOff x="233375" y="981375"/>
            <a:chExt cx="8782050" cy="3249739"/>
          </a:xfrm>
        </p:grpSpPr>
        <p:pic>
          <p:nvPicPr>
            <p:cNvPr id="123" name="Google Shape;123;p18"/>
            <p:cNvPicPr preferRelativeResize="0"/>
            <p:nvPr/>
          </p:nvPicPr>
          <p:blipFill>
            <a:blip r:embed="rId3">
              <a:alphaModFix/>
            </a:blip>
            <a:stretch>
              <a:fillRect/>
            </a:stretch>
          </p:blipFill>
          <p:spPr>
            <a:xfrm>
              <a:off x="233375" y="981375"/>
              <a:ext cx="8782050" cy="1828800"/>
            </a:xfrm>
            <a:prstGeom prst="rect">
              <a:avLst/>
            </a:prstGeom>
            <a:noFill/>
            <a:ln>
              <a:noFill/>
            </a:ln>
          </p:spPr>
        </p:pic>
        <p:pic>
          <p:nvPicPr>
            <p:cNvPr id="124" name="Google Shape;124;p18"/>
            <p:cNvPicPr preferRelativeResize="0"/>
            <p:nvPr/>
          </p:nvPicPr>
          <p:blipFill>
            <a:blip r:embed="rId4">
              <a:alphaModFix/>
            </a:blip>
            <a:stretch>
              <a:fillRect/>
            </a:stretch>
          </p:blipFill>
          <p:spPr>
            <a:xfrm>
              <a:off x="252725" y="2726164"/>
              <a:ext cx="8762700" cy="1504950"/>
            </a:xfrm>
            <a:prstGeom prst="rect">
              <a:avLst/>
            </a:prstGeom>
            <a:noFill/>
            <a:ln>
              <a:noFill/>
            </a:ln>
          </p:spPr>
        </p:pic>
      </p:grpSp>
      <p:sp>
        <p:nvSpPr>
          <p:cNvPr id="6" name="Google Shape;67;p14">
            <a:extLst>
              <a:ext uri="{FF2B5EF4-FFF2-40B4-BE49-F238E27FC236}">
                <a16:creationId xmlns:a16="http://schemas.microsoft.com/office/drawing/2014/main" id="{FA715848-5ADB-04CF-04F5-D7788D9F0324}"/>
              </a:ext>
            </a:extLst>
          </p:cNvPr>
          <p:cNvSpPr txBox="1">
            <a:spLocks/>
          </p:cNvSpPr>
          <p:nvPr/>
        </p:nvSpPr>
        <p:spPr>
          <a:xfrm>
            <a:off x="311700" y="285373"/>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Results: Performance analysis</a:t>
            </a:r>
          </a:p>
        </p:txBody>
      </p:sp>
      <p:sp>
        <p:nvSpPr>
          <p:cNvPr id="7" name="TextBox 6">
            <a:extLst>
              <a:ext uri="{FF2B5EF4-FFF2-40B4-BE49-F238E27FC236}">
                <a16:creationId xmlns:a16="http://schemas.microsoft.com/office/drawing/2014/main" id="{AEC947E3-41BC-B1CB-AB82-96FE0328F54A}"/>
              </a:ext>
            </a:extLst>
          </p:cNvPr>
          <p:cNvSpPr txBox="1"/>
          <p:nvPr/>
        </p:nvSpPr>
        <p:spPr>
          <a:xfrm>
            <a:off x="489784" y="3919398"/>
            <a:ext cx="8520600" cy="230832"/>
          </a:xfrm>
          <a:prstGeom prst="rect">
            <a:avLst/>
          </a:prstGeom>
          <a:noFill/>
        </p:spPr>
        <p:txBody>
          <a:bodyPr wrap="square" rtlCol="0">
            <a:spAutoFit/>
          </a:bodyPr>
          <a:lstStyle/>
          <a:p>
            <a:pPr algn="r"/>
            <a:r>
              <a:rPr lang="en-US" sz="900" dirty="0">
                <a:solidFill>
                  <a:schemeClr val="accent4">
                    <a:lumMod val="75000"/>
                  </a:schemeClr>
                </a:solidFill>
              </a:rPr>
              <a:t>Orange</a:t>
            </a:r>
            <a:r>
              <a:rPr lang="en-US" sz="900" dirty="0"/>
              <a:t> indicates the multi-script and </a:t>
            </a:r>
            <a:r>
              <a:rPr lang="en-US" sz="900" dirty="0" err="1"/>
              <a:t>uni</a:t>
            </a:r>
            <a:r>
              <a:rPr lang="en-US" sz="900" dirty="0"/>
              <a:t>-script models are equal and </a:t>
            </a:r>
            <a:r>
              <a:rPr lang="en-US" sz="900" dirty="0">
                <a:solidFill>
                  <a:srgbClr val="683BFF"/>
                </a:solidFill>
              </a:rPr>
              <a:t>blue</a:t>
            </a:r>
            <a:r>
              <a:rPr lang="en-US" sz="900" dirty="0"/>
              <a:t> indicates the </a:t>
            </a:r>
            <a:r>
              <a:rPr lang="en-US" sz="900" dirty="0" err="1"/>
              <a:t>uni</a:t>
            </a:r>
            <a:r>
              <a:rPr lang="en-US" sz="900" dirty="0"/>
              <a:t>-script model is better</a:t>
            </a:r>
          </a:p>
        </p:txBody>
      </p:sp>
      <p:grpSp>
        <p:nvGrpSpPr>
          <p:cNvPr id="13" name="Group 12">
            <a:extLst>
              <a:ext uri="{FF2B5EF4-FFF2-40B4-BE49-F238E27FC236}">
                <a16:creationId xmlns:a16="http://schemas.microsoft.com/office/drawing/2014/main" id="{D5F97E94-9FA2-1905-EA74-C2E1D16BCEB1}"/>
              </a:ext>
            </a:extLst>
          </p:cNvPr>
          <p:cNvGrpSpPr/>
          <p:nvPr/>
        </p:nvGrpSpPr>
        <p:grpSpPr>
          <a:xfrm>
            <a:off x="136733" y="4050571"/>
            <a:ext cx="8464576" cy="932826"/>
            <a:chOff x="136733" y="4050571"/>
            <a:chExt cx="8464576" cy="932826"/>
          </a:xfrm>
        </p:grpSpPr>
        <p:sp>
          <p:nvSpPr>
            <p:cNvPr id="9" name="TextBox 8">
              <a:extLst>
                <a:ext uri="{FF2B5EF4-FFF2-40B4-BE49-F238E27FC236}">
                  <a16:creationId xmlns:a16="http://schemas.microsoft.com/office/drawing/2014/main" id="{FC02D1F7-A417-ECAC-11D8-2AF89B39A81D}"/>
                </a:ext>
              </a:extLst>
            </p:cNvPr>
            <p:cNvSpPr txBox="1"/>
            <p:nvPr/>
          </p:nvSpPr>
          <p:spPr>
            <a:xfrm>
              <a:off x="136733" y="4075456"/>
              <a:ext cx="8464576" cy="907941"/>
            </a:xfrm>
            <a:prstGeom prst="rect">
              <a:avLst/>
            </a:prstGeom>
            <a:noFill/>
          </p:spPr>
          <p:txBody>
            <a:bodyPr wrap="square">
              <a:spAutoFit/>
            </a:bodyPr>
            <a:lstStyle/>
            <a:p>
              <a:pPr>
                <a:spcBef>
                  <a:spcPts val="1200"/>
                </a:spcBef>
                <a:buSzPts val="1800"/>
                <a:buFont typeface="Wingdings" panose="05000000000000000000" pitchFamily="2" charset="2"/>
                <a:buChar char="q"/>
              </a:pPr>
              <a:r>
                <a:rPr lang="en-US" sz="1100" dirty="0"/>
                <a:t> </a:t>
              </a:r>
              <a:r>
                <a:rPr lang="en-US" sz="1000" dirty="0"/>
                <a:t>On average transliteration improves performance of multilingual language models.</a:t>
              </a:r>
            </a:p>
            <a:p>
              <a:pPr>
                <a:spcBef>
                  <a:spcPts val="1200"/>
                </a:spcBef>
                <a:buSzPts val="1800"/>
                <a:buFont typeface="Wingdings" panose="05000000000000000000" pitchFamily="2" charset="2"/>
                <a:buChar char="q"/>
              </a:pPr>
              <a:r>
                <a:rPr lang="en-US" sz="1000" dirty="0"/>
                <a:t> It improves the performance of low resource languages more compared to high resource languages</a:t>
              </a:r>
            </a:p>
            <a:p>
              <a:pPr>
                <a:spcBef>
                  <a:spcPts val="1200"/>
                </a:spcBef>
                <a:buSzPts val="1800"/>
                <a:buFont typeface="Wingdings" panose="05000000000000000000" pitchFamily="2" charset="2"/>
                <a:buChar char="q"/>
              </a:pPr>
              <a:r>
                <a:rPr lang="en-US" sz="1000" dirty="0"/>
                <a:t> It does not deteriorate the results of low resource languages   </a:t>
              </a:r>
            </a:p>
          </p:txBody>
        </p:sp>
        <p:pic>
          <p:nvPicPr>
            <p:cNvPr id="10" name="Graphic 9" descr="Checkmark">
              <a:extLst>
                <a:ext uri="{FF2B5EF4-FFF2-40B4-BE49-F238E27FC236}">
                  <a16:creationId xmlns:a16="http://schemas.microsoft.com/office/drawing/2014/main" id="{D103C068-A1CC-18F3-6C07-F418D7F585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534" y="4050571"/>
              <a:ext cx="265449" cy="234856"/>
            </a:xfrm>
            <a:prstGeom prst="rect">
              <a:avLst/>
            </a:prstGeom>
          </p:spPr>
        </p:pic>
        <p:pic>
          <p:nvPicPr>
            <p:cNvPr id="11" name="Graphic 10" descr="Checkmark">
              <a:extLst>
                <a:ext uri="{FF2B5EF4-FFF2-40B4-BE49-F238E27FC236}">
                  <a16:creationId xmlns:a16="http://schemas.microsoft.com/office/drawing/2014/main" id="{B9AB2364-2B1E-505A-5505-C235A31910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975" y="4353167"/>
              <a:ext cx="265449" cy="234856"/>
            </a:xfrm>
            <a:prstGeom prst="rect">
              <a:avLst/>
            </a:prstGeom>
          </p:spPr>
        </p:pic>
        <p:pic>
          <p:nvPicPr>
            <p:cNvPr id="12" name="Graphic 11" descr="Checkmark">
              <a:extLst>
                <a:ext uri="{FF2B5EF4-FFF2-40B4-BE49-F238E27FC236}">
                  <a16:creationId xmlns:a16="http://schemas.microsoft.com/office/drawing/2014/main" id="{EF50F1A5-34D2-9713-DC68-798A151B1E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975" y="4648256"/>
              <a:ext cx="265449" cy="234856"/>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32" name="Google Shape;132;p19"/>
          <p:cNvPicPr preferRelativeResize="0"/>
          <p:nvPr/>
        </p:nvPicPr>
        <p:blipFill rotWithShape="1">
          <a:blip r:embed="rId3">
            <a:alphaModFix/>
          </a:blip>
          <a:srcRect b="10359"/>
          <a:stretch/>
        </p:blipFill>
        <p:spPr>
          <a:xfrm>
            <a:off x="971066" y="2873658"/>
            <a:ext cx="6821995" cy="1349062"/>
          </a:xfrm>
          <a:prstGeom prst="rect">
            <a:avLst/>
          </a:prstGeom>
          <a:noFill/>
          <a:ln>
            <a:noFill/>
          </a:ln>
        </p:spPr>
      </p:pic>
      <p:pic>
        <p:nvPicPr>
          <p:cNvPr id="133" name="Google Shape;133;p19"/>
          <p:cNvPicPr preferRelativeResize="0"/>
          <p:nvPr/>
        </p:nvPicPr>
        <p:blipFill rotWithShape="1">
          <a:blip r:embed="rId4">
            <a:alphaModFix/>
          </a:blip>
          <a:srcRect b="6729"/>
          <a:stretch/>
        </p:blipFill>
        <p:spPr>
          <a:xfrm>
            <a:off x="876695" y="868742"/>
            <a:ext cx="6901499" cy="1879221"/>
          </a:xfrm>
          <a:prstGeom prst="rect">
            <a:avLst/>
          </a:prstGeom>
          <a:noFill/>
          <a:ln>
            <a:noFill/>
          </a:ln>
        </p:spPr>
      </p:pic>
      <p:sp>
        <p:nvSpPr>
          <p:cNvPr id="5" name="TextBox 4">
            <a:extLst>
              <a:ext uri="{FF2B5EF4-FFF2-40B4-BE49-F238E27FC236}">
                <a16:creationId xmlns:a16="http://schemas.microsoft.com/office/drawing/2014/main" id="{4A405A54-0ECE-5C99-1AAC-16430A59B373}"/>
              </a:ext>
            </a:extLst>
          </p:cNvPr>
          <p:cNvSpPr txBox="1"/>
          <p:nvPr/>
        </p:nvSpPr>
        <p:spPr>
          <a:xfrm>
            <a:off x="311700" y="4348415"/>
            <a:ext cx="8520600" cy="230832"/>
          </a:xfrm>
          <a:prstGeom prst="rect">
            <a:avLst/>
          </a:prstGeom>
          <a:noFill/>
        </p:spPr>
        <p:txBody>
          <a:bodyPr wrap="square" rtlCol="0">
            <a:spAutoFit/>
          </a:bodyPr>
          <a:lstStyle/>
          <a:p>
            <a:pPr algn="ctr"/>
            <a:r>
              <a:rPr lang="en-US" sz="900" dirty="0">
                <a:solidFill>
                  <a:schemeClr val="accent4">
                    <a:lumMod val="75000"/>
                  </a:schemeClr>
                </a:solidFill>
              </a:rPr>
              <a:t>Orange</a:t>
            </a:r>
            <a:r>
              <a:rPr lang="en-US" sz="900" dirty="0"/>
              <a:t> indicates the multi-script and </a:t>
            </a:r>
            <a:r>
              <a:rPr lang="en-US" sz="900" dirty="0" err="1"/>
              <a:t>uni</a:t>
            </a:r>
            <a:r>
              <a:rPr lang="en-US" sz="900" dirty="0"/>
              <a:t>-script models are equal, </a:t>
            </a:r>
            <a:r>
              <a:rPr lang="en-US" sz="900" dirty="0">
                <a:solidFill>
                  <a:srgbClr val="3FB6EF"/>
                </a:solidFill>
              </a:rPr>
              <a:t>cyan</a:t>
            </a:r>
            <a:r>
              <a:rPr lang="en-US" sz="900" dirty="0"/>
              <a:t> indicates multi-script is better than </a:t>
            </a:r>
            <a:r>
              <a:rPr lang="en-US" sz="900" dirty="0" err="1"/>
              <a:t>uni</a:t>
            </a:r>
            <a:r>
              <a:rPr lang="en-US" sz="900" dirty="0"/>
              <a:t>-script and </a:t>
            </a:r>
            <a:r>
              <a:rPr lang="en-US" sz="900" dirty="0">
                <a:solidFill>
                  <a:srgbClr val="683BFF"/>
                </a:solidFill>
              </a:rPr>
              <a:t>blue</a:t>
            </a:r>
            <a:r>
              <a:rPr lang="en-US" sz="900" dirty="0"/>
              <a:t> indicates vice versa</a:t>
            </a:r>
          </a:p>
        </p:txBody>
      </p:sp>
      <p:sp>
        <p:nvSpPr>
          <p:cNvPr id="6" name="Google Shape;67;p14">
            <a:extLst>
              <a:ext uri="{FF2B5EF4-FFF2-40B4-BE49-F238E27FC236}">
                <a16:creationId xmlns:a16="http://schemas.microsoft.com/office/drawing/2014/main" id="{A68CC829-CDE0-C4B9-D7FF-B1E288C1F3F2}"/>
              </a:ext>
            </a:extLst>
          </p:cNvPr>
          <p:cNvSpPr txBox="1">
            <a:spLocks/>
          </p:cNvSpPr>
          <p:nvPr/>
        </p:nvSpPr>
        <p:spPr>
          <a:xfrm>
            <a:off x="311700" y="285373"/>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Results: Performance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Google Shape;67;p14">
            <a:extLst>
              <a:ext uri="{FF2B5EF4-FFF2-40B4-BE49-F238E27FC236}">
                <a16:creationId xmlns:a16="http://schemas.microsoft.com/office/drawing/2014/main" id="{B03F0092-CA69-12AB-5C40-E11ADD2BD3CA}"/>
              </a:ext>
            </a:extLst>
          </p:cNvPr>
          <p:cNvSpPr txBox="1">
            <a:spLocks/>
          </p:cNvSpPr>
          <p:nvPr/>
        </p:nvSpPr>
        <p:spPr>
          <a:xfrm>
            <a:off x="311700" y="296042"/>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Results: Cross lingual representation</a:t>
            </a:r>
          </a:p>
        </p:txBody>
      </p:sp>
      <p:grpSp>
        <p:nvGrpSpPr>
          <p:cNvPr id="14" name="Group 13">
            <a:extLst>
              <a:ext uri="{FF2B5EF4-FFF2-40B4-BE49-F238E27FC236}">
                <a16:creationId xmlns:a16="http://schemas.microsoft.com/office/drawing/2014/main" id="{A6D47CB4-AA72-0381-60FE-2DFB2F614826}"/>
              </a:ext>
            </a:extLst>
          </p:cNvPr>
          <p:cNvGrpSpPr/>
          <p:nvPr/>
        </p:nvGrpSpPr>
        <p:grpSpPr>
          <a:xfrm>
            <a:off x="1363465" y="760518"/>
            <a:ext cx="6417068" cy="2081137"/>
            <a:chOff x="1363465" y="589536"/>
            <a:chExt cx="6417068" cy="2081137"/>
          </a:xfrm>
        </p:grpSpPr>
        <p:grpSp>
          <p:nvGrpSpPr>
            <p:cNvPr id="9" name="Group 8">
              <a:extLst>
                <a:ext uri="{FF2B5EF4-FFF2-40B4-BE49-F238E27FC236}">
                  <a16:creationId xmlns:a16="http://schemas.microsoft.com/office/drawing/2014/main" id="{698A50FB-D113-748D-59C8-D6749DC9DC67}"/>
                </a:ext>
              </a:extLst>
            </p:cNvPr>
            <p:cNvGrpSpPr/>
            <p:nvPr/>
          </p:nvGrpSpPr>
          <p:grpSpPr>
            <a:xfrm>
              <a:off x="1363465" y="589536"/>
              <a:ext cx="3050714" cy="2081137"/>
              <a:chOff x="1383950" y="589536"/>
              <a:chExt cx="3050714" cy="2081137"/>
            </a:xfrm>
          </p:grpSpPr>
          <p:pic>
            <p:nvPicPr>
              <p:cNvPr id="139" name="Google Shape;139;p20"/>
              <p:cNvPicPr preferRelativeResize="0"/>
              <p:nvPr/>
            </p:nvPicPr>
            <p:blipFill>
              <a:blip r:embed="rId3">
                <a:alphaModFix/>
              </a:blip>
              <a:stretch>
                <a:fillRect/>
              </a:stretch>
            </p:blipFill>
            <p:spPr>
              <a:xfrm>
                <a:off x="1383950" y="783692"/>
                <a:ext cx="3050714" cy="1886981"/>
              </a:xfrm>
              <a:prstGeom prst="rect">
                <a:avLst/>
              </a:prstGeom>
              <a:noFill/>
              <a:ln>
                <a:noFill/>
              </a:ln>
            </p:spPr>
          </p:pic>
          <p:sp>
            <p:nvSpPr>
              <p:cNvPr id="5" name="Google Shape;70;p14">
                <a:extLst>
                  <a:ext uri="{FF2B5EF4-FFF2-40B4-BE49-F238E27FC236}">
                    <a16:creationId xmlns:a16="http://schemas.microsoft.com/office/drawing/2014/main" id="{CC3C529F-4583-BE21-4775-1602A79BDDBC}"/>
                  </a:ext>
                </a:extLst>
              </p:cNvPr>
              <p:cNvSpPr/>
              <p:nvPr/>
            </p:nvSpPr>
            <p:spPr>
              <a:xfrm>
                <a:off x="1977487" y="589536"/>
                <a:ext cx="2043498" cy="201300"/>
              </a:xfrm>
              <a:prstGeom prst="roundRect">
                <a:avLst>
                  <a:gd name="adj" fmla="val 50000"/>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ALBERT Multi-script</a:t>
                </a:r>
              </a:p>
            </p:txBody>
          </p:sp>
        </p:grpSp>
        <p:grpSp>
          <p:nvGrpSpPr>
            <p:cNvPr id="10" name="Group 9">
              <a:extLst>
                <a:ext uri="{FF2B5EF4-FFF2-40B4-BE49-F238E27FC236}">
                  <a16:creationId xmlns:a16="http://schemas.microsoft.com/office/drawing/2014/main" id="{43CFF6ED-40DB-C3E7-21B7-E89451222FFB}"/>
                </a:ext>
              </a:extLst>
            </p:cNvPr>
            <p:cNvGrpSpPr/>
            <p:nvPr/>
          </p:nvGrpSpPr>
          <p:grpSpPr>
            <a:xfrm>
              <a:off x="4626848" y="589536"/>
              <a:ext cx="3153685" cy="2070542"/>
              <a:chOff x="4458476" y="589536"/>
              <a:chExt cx="3153685" cy="2070542"/>
            </a:xfrm>
          </p:grpSpPr>
          <p:pic>
            <p:nvPicPr>
              <p:cNvPr id="140" name="Google Shape;140;p20"/>
              <p:cNvPicPr preferRelativeResize="0"/>
              <p:nvPr/>
            </p:nvPicPr>
            <p:blipFill>
              <a:blip r:embed="rId4">
                <a:alphaModFix/>
              </a:blip>
              <a:stretch>
                <a:fillRect/>
              </a:stretch>
            </p:blipFill>
            <p:spPr>
              <a:xfrm>
                <a:off x="4458476" y="794286"/>
                <a:ext cx="3153685" cy="1865792"/>
              </a:xfrm>
              <a:prstGeom prst="rect">
                <a:avLst/>
              </a:prstGeom>
              <a:noFill/>
              <a:ln>
                <a:noFill/>
              </a:ln>
            </p:spPr>
          </p:pic>
          <p:sp>
            <p:nvSpPr>
              <p:cNvPr id="6" name="Google Shape;70;p14">
                <a:extLst>
                  <a:ext uri="{FF2B5EF4-FFF2-40B4-BE49-F238E27FC236}">
                    <a16:creationId xmlns:a16="http://schemas.microsoft.com/office/drawing/2014/main" id="{B5AD7EFD-237C-244F-C50C-B488E343E8BA}"/>
                  </a:ext>
                </a:extLst>
              </p:cNvPr>
              <p:cNvSpPr/>
              <p:nvPr/>
            </p:nvSpPr>
            <p:spPr>
              <a:xfrm>
                <a:off x="5133660" y="589536"/>
                <a:ext cx="2043498" cy="201300"/>
              </a:xfrm>
              <a:prstGeom prst="roundRect">
                <a:avLst>
                  <a:gd name="adj" fmla="val 50000"/>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ALBERT Uni-script</a:t>
                </a:r>
              </a:p>
            </p:txBody>
          </p:sp>
        </p:grpSp>
      </p:grpSp>
      <p:grpSp>
        <p:nvGrpSpPr>
          <p:cNvPr id="15" name="Group 14">
            <a:extLst>
              <a:ext uri="{FF2B5EF4-FFF2-40B4-BE49-F238E27FC236}">
                <a16:creationId xmlns:a16="http://schemas.microsoft.com/office/drawing/2014/main" id="{F4152A12-E52C-C5CF-49CD-28A208FB05E2}"/>
              </a:ext>
            </a:extLst>
          </p:cNvPr>
          <p:cNvGrpSpPr/>
          <p:nvPr/>
        </p:nvGrpSpPr>
        <p:grpSpPr>
          <a:xfrm>
            <a:off x="1369847" y="2819703"/>
            <a:ext cx="6410687" cy="2174286"/>
            <a:chOff x="1369847" y="2723061"/>
            <a:chExt cx="6410687" cy="2174286"/>
          </a:xfrm>
        </p:grpSpPr>
        <p:grpSp>
          <p:nvGrpSpPr>
            <p:cNvPr id="12" name="Group 11">
              <a:extLst>
                <a:ext uri="{FF2B5EF4-FFF2-40B4-BE49-F238E27FC236}">
                  <a16:creationId xmlns:a16="http://schemas.microsoft.com/office/drawing/2014/main" id="{E3F73C93-E96E-8D1C-C0F4-2C20A7D364DA}"/>
                </a:ext>
              </a:extLst>
            </p:cNvPr>
            <p:cNvGrpSpPr/>
            <p:nvPr/>
          </p:nvGrpSpPr>
          <p:grpSpPr>
            <a:xfrm>
              <a:off x="1369847" y="2723061"/>
              <a:ext cx="3107890" cy="2174286"/>
              <a:chOff x="1358021" y="2773822"/>
              <a:chExt cx="3107890" cy="2174286"/>
            </a:xfrm>
          </p:grpSpPr>
          <p:pic>
            <p:nvPicPr>
              <p:cNvPr id="141" name="Google Shape;141;p20"/>
              <p:cNvPicPr preferRelativeResize="0"/>
              <p:nvPr/>
            </p:nvPicPr>
            <p:blipFill>
              <a:blip r:embed="rId5">
                <a:alphaModFix/>
              </a:blip>
              <a:stretch>
                <a:fillRect/>
              </a:stretch>
            </p:blipFill>
            <p:spPr>
              <a:xfrm>
                <a:off x="1358021" y="2773822"/>
                <a:ext cx="3107890" cy="1922344"/>
              </a:xfrm>
              <a:prstGeom prst="rect">
                <a:avLst/>
              </a:prstGeom>
              <a:noFill/>
              <a:ln>
                <a:noFill/>
              </a:ln>
            </p:spPr>
          </p:pic>
          <p:sp>
            <p:nvSpPr>
              <p:cNvPr id="7" name="Google Shape;70;p14">
                <a:extLst>
                  <a:ext uri="{FF2B5EF4-FFF2-40B4-BE49-F238E27FC236}">
                    <a16:creationId xmlns:a16="http://schemas.microsoft.com/office/drawing/2014/main" id="{68637BC9-ACC9-FF5D-EB18-8E135A85FCE8}"/>
                  </a:ext>
                </a:extLst>
              </p:cNvPr>
              <p:cNvSpPr/>
              <p:nvPr/>
            </p:nvSpPr>
            <p:spPr>
              <a:xfrm>
                <a:off x="1945176" y="4746808"/>
                <a:ext cx="2043498" cy="201300"/>
              </a:xfrm>
              <a:prstGeom prst="roundRect">
                <a:avLst>
                  <a:gd name="adj" fmla="val 50000"/>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bg1"/>
                    </a:solidFill>
                  </a:rPr>
                  <a:t>RemBERT</a:t>
                </a:r>
                <a:r>
                  <a:rPr lang="en-US" dirty="0">
                    <a:solidFill>
                      <a:schemeClr val="bg1"/>
                    </a:solidFill>
                  </a:rPr>
                  <a:t> Multi-script</a:t>
                </a:r>
              </a:p>
            </p:txBody>
          </p:sp>
        </p:grpSp>
        <p:grpSp>
          <p:nvGrpSpPr>
            <p:cNvPr id="11" name="Group 10">
              <a:extLst>
                <a:ext uri="{FF2B5EF4-FFF2-40B4-BE49-F238E27FC236}">
                  <a16:creationId xmlns:a16="http://schemas.microsoft.com/office/drawing/2014/main" id="{EF8796E2-B652-262C-D310-E3FC7A7C978B}"/>
                </a:ext>
              </a:extLst>
            </p:cNvPr>
            <p:cNvGrpSpPr/>
            <p:nvPr/>
          </p:nvGrpSpPr>
          <p:grpSpPr>
            <a:xfrm>
              <a:off x="4626849" y="2745011"/>
              <a:ext cx="3153685" cy="2140345"/>
              <a:chOff x="4709338" y="2807763"/>
              <a:chExt cx="3153685" cy="2140345"/>
            </a:xfrm>
          </p:grpSpPr>
          <p:pic>
            <p:nvPicPr>
              <p:cNvPr id="142" name="Google Shape;142;p20"/>
              <p:cNvPicPr preferRelativeResize="0"/>
              <p:nvPr/>
            </p:nvPicPr>
            <p:blipFill>
              <a:blip r:embed="rId6">
                <a:alphaModFix/>
              </a:blip>
              <a:stretch>
                <a:fillRect/>
              </a:stretch>
            </p:blipFill>
            <p:spPr>
              <a:xfrm>
                <a:off x="4709338" y="2807763"/>
                <a:ext cx="3153685" cy="1876291"/>
              </a:xfrm>
              <a:prstGeom prst="rect">
                <a:avLst/>
              </a:prstGeom>
              <a:noFill/>
              <a:ln>
                <a:noFill/>
              </a:ln>
            </p:spPr>
          </p:pic>
          <p:sp>
            <p:nvSpPr>
              <p:cNvPr id="8" name="Google Shape;70;p14">
                <a:extLst>
                  <a:ext uri="{FF2B5EF4-FFF2-40B4-BE49-F238E27FC236}">
                    <a16:creationId xmlns:a16="http://schemas.microsoft.com/office/drawing/2014/main" id="{77AF4555-872D-8ED6-CB97-D2E045379F7F}"/>
                  </a:ext>
                </a:extLst>
              </p:cNvPr>
              <p:cNvSpPr/>
              <p:nvPr/>
            </p:nvSpPr>
            <p:spPr>
              <a:xfrm>
                <a:off x="5384522" y="4746808"/>
                <a:ext cx="2043497" cy="201300"/>
              </a:xfrm>
              <a:prstGeom prst="roundRect">
                <a:avLst>
                  <a:gd name="adj" fmla="val 50000"/>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bg1"/>
                    </a:solidFill>
                  </a:rPr>
                  <a:t>RemBERT</a:t>
                </a:r>
                <a:r>
                  <a:rPr lang="en-US" dirty="0">
                    <a:solidFill>
                      <a:schemeClr val="bg1"/>
                    </a:solidFill>
                  </a:rPr>
                  <a:t> Uni-script</a:t>
                </a: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9" name="Google Shape;149;p21"/>
          <p:cNvPicPr preferRelativeResize="0"/>
          <p:nvPr/>
        </p:nvPicPr>
        <p:blipFill>
          <a:blip r:embed="rId3">
            <a:alphaModFix/>
          </a:blip>
          <a:stretch>
            <a:fillRect/>
          </a:stretch>
        </p:blipFill>
        <p:spPr>
          <a:xfrm>
            <a:off x="2468748" y="3053745"/>
            <a:ext cx="1657813" cy="1586944"/>
          </a:xfrm>
          <a:prstGeom prst="rect">
            <a:avLst/>
          </a:prstGeom>
          <a:noFill/>
          <a:ln>
            <a:noFill/>
          </a:ln>
        </p:spPr>
      </p:pic>
      <p:pic>
        <p:nvPicPr>
          <p:cNvPr id="150" name="Google Shape;150;p21"/>
          <p:cNvPicPr preferRelativeResize="0"/>
          <p:nvPr/>
        </p:nvPicPr>
        <p:blipFill rotWithShape="1">
          <a:blip r:embed="rId4">
            <a:alphaModFix/>
          </a:blip>
          <a:srcRect l="9858" t="8711" r="9564" b="8345"/>
          <a:stretch/>
        </p:blipFill>
        <p:spPr>
          <a:xfrm>
            <a:off x="5017441" y="2949309"/>
            <a:ext cx="1657814" cy="1702515"/>
          </a:xfrm>
          <a:prstGeom prst="rect">
            <a:avLst/>
          </a:prstGeom>
          <a:noFill/>
          <a:ln>
            <a:noFill/>
          </a:ln>
        </p:spPr>
      </p:pic>
      <p:sp>
        <p:nvSpPr>
          <p:cNvPr id="2" name="Google Shape;54;p13">
            <a:extLst>
              <a:ext uri="{FF2B5EF4-FFF2-40B4-BE49-F238E27FC236}">
                <a16:creationId xmlns:a16="http://schemas.microsoft.com/office/drawing/2014/main" id="{51E7A2E0-ABB8-57B7-CD2A-DC2B473B829F}"/>
              </a:ext>
            </a:extLst>
          </p:cNvPr>
          <p:cNvSpPr txBox="1">
            <a:spLocks/>
          </p:cNvSpPr>
          <p:nvPr/>
        </p:nvSpPr>
        <p:spPr>
          <a:xfrm>
            <a:off x="311697" y="665193"/>
            <a:ext cx="8520600" cy="20526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a:t>Does Transliteration Help Multilingual Language Modeling?</a:t>
            </a:r>
          </a:p>
          <a:p>
            <a:pPr algn="ctr">
              <a:lnSpc>
                <a:spcPct val="115000"/>
              </a:lnSpc>
              <a:spcAft>
                <a:spcPts val="1200"/>
              </a:spcAft>
            </a:pPr>
            <a:r>
              <a:rPr lang="en-US" sz="1800">
                <a:solidFill>
                  <a:schemeClr val="accent1"/>
                </a:solidFill>
                <a:latin typeface="Lato"/>
                <a:ea typeface="Lato"/>
                <a:cs typeface="Lato"/>
                <a:sym typeface="Lato"/>
              </a:rPr>
              <a:t>Ibraheem Muhammad Moosa, Mahmud Elahi Akhter, Ashfia Binte Habib</a:t>
            </a:r>
            <a:endParaRPr lang="en-US" sz="4700" dirty="0"/>
          </a:p>
        </p:txBody>
      </p:sp>
      <p:pic>
        <p:nvPicPr>
          <p:cNvPr id="4" name="Google Shape;56;p13">
            <a:extLst>
              <a:ext uri="{FF2B5EF4-FFF2-40B4-BE49-F238E27FC236}">
                <a16:creationId xmlns:a16="http://schemas.microsoft.com/office/drawing/2014/main" id="{08348328-7FED-EA0E-3FE7-9A36F9162375}"/>
              </a:ext>
            </a:extLst>
          </p:cNvPr>
          <p:cNvPicPr preferRelativeResize="0"/>
          <p:nvPr/>
        </p:nvPicPr>
        <p:blipFill>
          <a:blip r:embed="rId5">
            <a:alphaModFix/>
          </a:blip>
          <a:stretch>
            <a:fillRect/>
          </a:stretch>
        </p:blipFill>
        <p:spPr>
          <a:xfrm>
            <a:off x="7965642" y="75891"/>
            <a:ext cx="1019279" cy="1178604"/>
          </a:xfrm>
          <a:prstGeom prst="rect">
            <a:avLst/>
          </a:prstGeom>
          <a:noFill/>
          <a:ln>
            <a:noFill/>
          </a:ln>
        </p:spPr>
      </p:pic>
      <p:pic>
        <p:nvPicPr>
          <p:cNvPr id="5" name="Google Shape;57;p13">
            <a:extLst>
              <a:ext uri="{FF2B5EF4-FFF2-40B4-BE49-F238E27FC236}">
                <a16:creationId xmlns:a16="http://schemas.microsoft.com/office/drawing/2014/main" id="{350E75D9-2CC9-3D12-68A2-B14659976AC1}"/>
              </a:ext>
            </a:extLst>
          </p:cNvPr>
          <p:cNvPicPr preferRelativeResize="0"/>
          <p:nvPr/>
        </p:nvPicPr>
        <p:blipFill>
          <a:blip r:embed="rId6">
            <a:alphaModFix/>
          </a:blip>
          <a:stretch>
            <a:fillRect/>
          </a:stretch>
        </p:blipFill>
        <p:spPr>
          <a:xfrm>
            <a:off x="159073" y="268893"/>
            <a:ext cx="2309675" cy="792600"/>
          </a:xfrm>
          <a:prstGeom prst="rect">
            <a:avLst/>
          </a:prstGeom>
          <a:noFill/>
          <a:ln>
            <a:noFill/>
          </a:ln>
        </p:spPr>
      </p:pic>
      <p:sp>
        <p:nvSpPr>
          <p:cNvPr id="3" name="Google Shape;55;p13">
            <a:extLst>
              <a:ext uri="{FF2B5EF4-FFF2-40B4-BE49-F238E27FC236}">
                <a16:creationId xmlns:a16="http://schemas.microsoft.com/office/drawing/2014/main" id="{BFC3B2B6-7D11-CBE8-A267-5AE69AB3C27E}"/>
              </a:ext>
            </a:extLst>
          </p:cNvPr>
          <p:cNvSpPr txBox="1">
            <a:spLocks/>
          </p:cNvSpPr>
          <p:nvPr/>
        </p:nvSpPr>
        <p:spPr>
          <a:xfrm>
            <a:off x="311697" y="2541661"/>
            <a:ext cx="8520600" cy="792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r>
              <a:rPr lang="en-US" sz="1600" dirty="0"/>
              <a:t>EACL 2023 Paper ID: 433</a:t>
            </a:r>
          </a:p>
          <a:p>
            <a:pPr marL="0" indent="0" algn="ctr">
              <a:spcBef>
                <a:spcPts val="1200"/>
              </a:spcBef>
              <a:buFont typeface="Arial"/>
              <a:buNone/>
            </a:pPr>
            <a:endParaRPr lang="en-US" sz="16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1.1|1.2|1.3|1.9"/>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1400</Words>
  <Application>Microsoft Office PowerPoint</Application>
  <PresentationFormat>On-screen Show (16:9)</PresentationFormat>
  <Paragraphs>102</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Courier New</vt:lpstr>
      <vt:lpstr>Lato</vt:lpstr>
      <vt:lpstr>Wingdings</vt:lpstr>
      <vt:lpstr>Arial</vt:lpstr>
      <vt:lpstr>Simple Light</vt:lpstr>
      <vt:lpstr>Does Transliteration Help Multilingual Language Modeling? Ibraheem Muhammad Moosa, Mahmud Elahi Akhter, Ashfia Binte Habib</vt:lpstr>
      <vt:lpstr>Motivation &amp; Background</vt:lpstr>
      <vt:lpstr>Motivation &amp; Background</vt:lpstr>
      <vt:lpstr>Case for Translitertion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Transliteration Help Multilingual Language Modeling? Ibraheem Muhammad Moosa, Mahmud Elahi Akhter, Ashfia Binte Habib</dc:title>
  <cp:lastModifiedBy>Shimul</cp:lastModifiedBy>
  <cp:revision>11</cp:revision>
  <dcterms:modified xsi:type="dcterms:W3CDTF">2023-04-11T21:42:30Z</dcterms:modified>
</cp:coreProperties>
</file>